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52"/>
  </p:notesMasterIdLst>
  <p:handoutMasterIdLst>
    <p:handoutMasterId r:id="rId53"/>
  </p:handoutMasterIdLst>
  <p:sldIdLst>
    <p:sldId id="256" r:id="rId2"/>
    <p:sldId id="258" r:id="rId3"/>
    <p:sldId id="259" r:id="rId4"/>
    <p:sldId id="260" r:id="rId5"/>
    <p:sldId id="261" r:id="rId6"/>
    <p:sldId id="262" r:id="rId7"/>
    <p:sldId id="279" r:id="rId8"/>
    <p:sldId id="315" r:id="rId9"/>
    <p:sldId id="312" r:id="rId10"/>
    <p:sldId id="313" r:id="rId11"/>
    <p:sldId id="280" r:id="rId12"/>
    <p:sldId id="281" r:id="rId13"/>
    <p:sldId id="285" r:id="rId14"/>
    <p:sldId id="282" r:id="rId15"/>
    <p:sldId id="283" r:id="rId16"/>
    <p:sldId id="284" r:id="rId17"/>
    <p:sldId id="286" r:id="rId18"/>
    <p:sldId id="287" r:id="rId19"/>
    <p:sldId id="289" r:id="rId20"/>
    <p:sldId id="290" r:id="rId21"/>
    <p:sldId id="291" r:id="rId22"/>
    <p:sldId id="292" r:id="rId23"/>
    <p:sldId id="293" r:id="rId24"/>
    <p:sldId id="294" r:id="rId25"/>
    <p:sldId id="263" r:id="rId26"/>
    <p:sldId id="264" r:id="rId27"/>
    <p:sldId id="314" r:id="rId28"/>
    <p:sldId id="317" r:id="rId29"/>
    <p:sldId id="316" r:id="rId30"/>
    <p:sldId id="295" r:id="rId31"/>
    <p:sldId id="296" r:id="rId32"/>
    <p:sldId id="297" r:id="rId33"/>
    <p:sldId id="298" r:id="rId34"/>
    <p:sldId id="299" r:id="rId35"/>
    <p:sldId id="300" r:id="rId36"/>
    <p:sldId id="301" r:id="rId37"/>
    <p:sldId id="302" r:id="rId38"/>
    <p:sldId id="303" r:id="rId39"/>
    <p:sldId id="304" r:id="rId40"/>
    <p:sldId id="275" r:id="rId41"/>
    <p:sldId id="276" r:id="rId42"/>
    <p:sldId id="271" r:id="rId43"/>
    <p:sldId id="277" r:id="rId44"/>
    <p:sldId id="305" r:id="rId45"/>
    <p:sldId id="307" r:id="rId46"/>
    <p:sldId id="308" r:id="rId47"/>
    <p:sldId id="306" r:id="rId48"/>
    <p:sldId id="309" r:id="rId49"/>
    <p:sldId id="310" r:id="rId50"/>
    <p:sldId id="311" r:id="rId5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22C871-BBE3-4A04-868D-43BF1F60FF35}">
          <p14:sldIdLst>
            <p14:sldId id="256"/>
            <p14:sldId id="258"/>
            <p14:sldId id="259"/>
            <p14:sldId id="260"/>
            <p14:sldId id="261"/>
            <p14:sldId id="262"/>
            <p14:sldId id="279"/>
            <p14:sldId id="315"/>
            <p14:sldId id="312"/>
            <p14:sldId id="313"/>
            <p14:sldId id="280"/>
            <p14:sldId id="281"/>
            <p14:sldId id="285"/>
            <p14:sldId id="282"/>
            <p14:sldId id="283"/>
            <p14:sldId id="284"/>
            <p14:sldId id="286"/>
            <p14:sldId id="287"/>
            <p14:sldId id="289"/>
            <p14:sldId id="290"/>
            <p14:sldId id="291"/>
            <p14:sldId id="292"/>
            <p14:sldId id="293"/>
            <p14:sldId id="294"/>
            <p14:sldId id="263"/>
            <p14:sldId id="264"/>
            <p14:sldId id="314"/>
            <p14:sldId id="317"/>
            <p14:sldId id="316"/>
            <p14:sldId id="295"/>
            <p14:sldId id="296"/>
            <p14:sldId id="297"/>
            <p14:sldId id="298"/>
            <p14:sldId id="299"/>
            <p14:sldId id="300"/>
            <p14:sldId id="301"/>
            <p14:sldId id="302"/>
            <p14:sldId id="303"/>
            <p14:sldId id="304"/>
            <p14:sldId id="275"/>
            <p14:sldId id="276"/>
            <p14:sldId id="271"/>
            <p14:sldId id="277"/>
            <p14:sldId id="305"/>
            <p14:sldId id="307"/>
            <p14:sldId id="308"/>
            <p14:sldId id="306"/>
            <p14:sldId id="309"/>
            <p14:sldId id="310"/>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2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14"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F898B22-9125-40E6-8844-A644A228843D}" type="datetimeFigureOut">
              <a:rPr lang="en-US" smtClean="0"/>
              <a:t>1/28/2026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73A2286-F81D-4C47-89B8-C4E4C85A8149}" type="slidenum">
              <a:rPr lang="en-US" smtClean="0"/>
              <a:t>‹#›</a:t>
            </a:fld>
            <a:endParaRPr lang="en-US"/>
          </a:p>
        </p:txBody>
      </p:sp>
    </p:spTree>
    <p:extLst>
      <p:ext uri="{BB962C8B-B14F-4D97-AF65-F5344CB8AC3E}">
        <p14:creationId xmlns:p14="http://schemas.microsoft.com/office/powerpoint/2010/main" val="4148514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EE4ED9D-A9DA-4AD4-8622-07296567D819}" type="datetimeFigureOut">
              <a:rPr lang="en-US" smtClean="0"/>
              <a:t>1/28/2026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81A3D1-09DB-4617-ADD3-E85C5FAB65B3}" type="slidenum">
              <a:rPr lang="en-US" smtClean="0"/>
              <a:t>‹#›</a:t>
            </a:fld>
            <a:endParaRPr lang="en-US"/>
          </a:p>
        </p:txBody>
      </p:sp>
    </p:spTree>
    <p:extLst>
      <p:ext uri="{BB962C8B-B14F-4D97-AF65-F5344CB8AC3E}">
        <p14:creationId xmlns:p14="http://schemas.microsoft.com/office/powerpoint/2010/main" val="214277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81A3D1-09DB-4617-ADD3-E85C5FAB65B3}" type="slidenum">
              <a:rPr lang="en-US" smtClean="0"/>
              <a:t>6</a:t>
            </a:fld>
            <a:endParaRPr lang="en-US"/>
          </a:p>
        </p:txBody>
      </p:sp>
    </p:spTree>
    <p:extLst>
      <p:ext uri="{BB962C8B-B14F-4D97-AF65-F5344CB8AC3E}">
        <p14:creationId xmlns:p14="http://schemas.microsoft.com/office/powerpoint/2010/main" val="293449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1A3D1-09DB-4617-ADD3-E85C5FAB65B3}" type="slidenum">
              <a:rPr lang="en-US" smtClean="0"/>
              <a:t>43</a:t>
            </a:fld>
            <a:endParaRPr lang="en-US"/>
          </a:p>
        </p:txBody>
      </p:sp>
    </p:spTree>
    <p:extLst>
      <p:ext uri="{BB962C8B-B14F-4D97-AF65-F5344CB8AC3E}">
        <p14:creationId xmlns:p14="http://schemas.microsoft.com/office/powerpoint/2010/main" val="1974157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6DDF4581-ABF1-432D-B37B-09099706CC1C}" type="datetime1">
              <a:rPr lang="en-US" smtClean="0"/>
              <a:t>1/28/2026</a:t>
            </a:fld>
            <a:endParaRPr lang="en-US"/>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US"/>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52FF86D7-9A83-4A32-A15F-D96A2376FBE0}" type="slidenum">
              <a:rPr lang="en-US" smtClean="0"/>
              <a:t>‹#›</a:t>
            </a:fld>
            <a:endParaRPr lang="en-US"/>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778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262A3-284F-4F1D-9DF3-6833F4E65E9B}"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14811623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262A3-284F-4F1D-9DF3-6833F4E65E9B}"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36543874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262A3-284F-4F1D-9DF3-6833F4E65E9B}"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3191444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262A3-284F-4F1D-9DF3-6833F4E65E9B}"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1747939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32262A3-284F-4F1D-9DF3-6833F4E65E9B}" type="datetime1">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14497987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32262A3-284F-4F1D-9DF3-6833F4E65E9B}" type="datetime1">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296840121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262A3-284F-4F1D-9DF3-6833F4E65E9B}"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427530477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262A3-284F-4F1D-9DF3-6833F4E65E9B}"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387210458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3AB72-5EA6-4037-8A84-163C0BF44A42}"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3177737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BE808D-73B6-414E-A55B-EB30AF8628AC}"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209709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262A3-284F-4F1D-9DF3-6833F4E65E9B}"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70954327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8FADAB-3091-4B78-885D-555B02E483D3}" type="datetime1">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252030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BC1773-4A88-41BF-B0B7-897CF5494A87}"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198044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2262A3-284F-4F1D-9DF3-6833F4E65E9B}"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400531216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2262A3-284F-4F1D-9DF3-6833F4E65E9B}" type="datetime1">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252162479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E8AD04-6B2D-4035-AFB3-A1E7AFC8DB9B}" type="datetime1">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225999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30FD5-C461-4101-9240-E67FBCE23C0C}" type="datetime1">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1486756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262A3-284F-4F1D-9DF3-6833F4E65E9B}"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27059972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7B2D24-44AD-49AD-A4CF-9FF287B9B2F1}"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F86D7-9A83-4A32-A15F-D96A2376FBE0}" type="slidenum">
              <a:rPr lang="en-US" smtClean="0"/>
              <a:t>‹#›</a:t>
            </a:fld>
            <a:endParaRPr lang="en-US"/>
          </a:p>
        </p:txBody>
      </p:sp>
    </p:spTree>
    <p:extLst>
      <p:ext uri="{BB962C8B-B14F-4D97-AF65-F5344CB8AC3E}">
        <p14:creationId xmlns:p14="http://schemas.microsoft.com/office/powerpoint/2010/main" val="349214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132262A3-284F-4F1D-9DF3-6833F4E65E9B}" type="datetime1">
              <a:rPr lang="en-US" smtClean="0"/>
              <a:t>1/28/2026</a:t>
            </a:fld>
            <a:endParaRPr lang="en-U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52FF86D7-9A83-4A32-A15F-D96A2376FBE0}" type="slidenum">
              <a:rPr lang="en-US" smtClean="0"/>
              <a:t>‹#›</a:t>
            </a:fld>
            <a:endParaRPr lang="en-US"/>
          </a:p>
        </p:txBody>
      </p:sp>
    </p:spTree>
    <p:extLst>
      <p:ext uri="{BB962C8B-B14F-4D97-AF65-F5344CB8AC3E}">
        <p14:creationId xmlns:p14="http://schemas.microsoft.com/office/powerpoint/2010/main" val="255154953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Lst>
  <p:hf sldNum="0" hdr="0" ftr="0" dt="0"/>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co.titus.tx.us/county_elections/videos/Scanner%20Training.mp4"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titus.tx.us/county_elections/videos/Touch%20Writer%20Training.mp4" TargetMode="External"/><Relationship Id="rId1" Type="http://schemas.openxmlformats.org/officeDocument/2006/relationships/slideLayout" Target="../slideLayouts/slideLayout4.xml"/><Relationship Id="rId5" Type="http://schemas.openxmlformats.org/officeDocument/2006/relationships/image" Target="../media/image14.em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co.titus.tx.us/county_elections/videos/Poll%20Pad%20Training.mp4"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co.titus.tx.us/" TargetMode="Externa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verifiedvoting.org/election-system/hart-intercivic-verity-scan/"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effective-marketer.com/tag/productivity/" TargetMode="External"/><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pollworkertraining.sos.texas.gov/" TargetMode="Externa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aimeedars/6145770984/" TargetMode="External"/><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hyperlink" Target="https://pxhere.com/en/photo/1162958" TargetMode="Externa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timevanson/13567200214" TargetMode="External"/><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331692" y="261969"/>
            <a:ext cx="7533524" cy="2766528"/>
          </a:xfrm>
        </p:spPr>
        <p:txBody>
          <a:bodyPr/>
          <a:lstStyle/>
          <a:p>
            <a:r>
              <a:rPr lang="en-US" sz="6000" b="1" dirty="0">
                <a:solidFill>
                  <a:srgbClr val="0070C0"/>
                </a:solidFill>
                <a:latin typeface="Engravers MT" panose="02090707080505020304" pitchFamily="18" charset="0"/>
              </a:rPr>
              <a:t>Welcome</a:t>
            </a:r>
          </a:p>
        </p:txBody>
      </p:sp>
      <p:sp>
        <p:nvSpPr>
          <p:cNvPr id="3" name="Subtitle 2"/>
          <p:cNvSpPr>
            <a:spLocks noGrp="1"/>
          </p:cNvSpPr>
          <p:nvPr>
            <p:ph type="subTitle" idx="1"/>
          </p:nvPr>
        </p:nvSpPr>
        <p:spPr>
          <a:xfrm rot="21420000">
            <a:off x="695054" y="3419937"/>
            <a:ext cx="7512060" cy="550333"/>
          </a:xfrm>
        </p:spPr>
        <p:txBody>
          <a:bodyPr/>
          <a:lstStyle/>
          <a:p>
            <a:r>
              <a:rPr lang="en-US" b="1" dirty="0">
                <a:solidFill>
                  <a:srgbClr val="FF0000"/>
                </a:solidFill>
                <a:latin typeface="Engravers MT" panose="02090707080505020304" pitchFamily="18" charset="0"/>
                <a:ea typeface="Segoe UI Black" panose="020B0A02040204020203" pitchFamily="34" charset="0"/>
              </a:rPr>
              <a:t>Titus County </a:t>
            </a:r>
          </a:p>
          <a:p>
            <a:r>
              <a:rPr lang="en-US" b="1" dirty="0">
                <a:solidFill>
                  <a:srgbClr val="FF0000"/>
                </a:solidFill>
                <a:latin typeface="Engravers MT" panose="02090707080505020304" pitchFamily="18" charset="0"/>
                <a:ea typeface="Segoe UI Black" panose="020B0A02040204020203" pitchFamily="34" charset="0"/>
              </a:rPr>
              <a:t>2026 Primary Election</a:t>
            </a:r>
          </a:p>
          <a:p>
            <a:r>
              <a:rPr lang="en-US" b="1" dirty="0">
                <a:solidFill>
                  <a:srgbClr val="FF0000"/>
                </a:solidFill>
                <a:latin typeface="Engravers MT" panose="02090707080505020304" pitchFamily="18" charset="0"/>
                <a:ea typeface="Segoe UI Black" panose="020B0A02040204020203" pitchFamily="34" charset="0"/>
              </a:rPr>
              <a:t>Poll Worker Training</a:t>
            </a:r>
          </a:p>
        </p:txBody>
      </p:sp>
      <p:pic>
        <p:nvPicPr>
          <p:cNvPr id="6" name="Picture 5">
            <a:extLst>
              <a:ext uri="{FF2B5EF4-FFF2-40B4-BE49-F238E27FC236}">
                <a16:creationId xmlns:a16="http://schemas.microsoft.com/office/drawing/2014/main" id="{A959B1C5-7DEC-DB62-BC28-41CDB4DD948A}"/>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2667" b="96667" l="4667" r="96667">
                        <a14:foregroundMark x1="44667" y1="10667" x2="44667" y2="10667"/>
                        <a14:foregroundMark x1="48667" y1="9667" x2="48667" y2="9667"/>
                        <a14:foregroundMark x1="48667" y1="9667" x2="48667" y2="9667"/>
                        <a14:foregroundMark x1="35333" y1="6333" x2="35333" y2="6333"/>
                        <a14:foregroundMark x1="52333" y1="2667" x2="52333" y2="2667"/>
                        <a14:foregroundMark x1="87667" y1="37333" x2="87667" y2="37333"/>
                        <a14:foregroundMark x1="96667" y1="48667" x2="96667" y2="48667"/>
                        <a14:foregroundMark x1="88000" y1="54667" x2="88000" y2="54667"/>
                        <a14:foregroundMark x1="84000" y1="19000" x2="84000" y2="19000"/>
                        <a14:foregroundMark x1="80000" y1="24000" x2="80000" y2="24000"/>
                        <a14:foregroundMark x1="47000" y1="4333" x2="47000" y2="4333"/>
                        <a14:foregroundMark x1="17000" y1="20667" x2="17000" y2="20667"/>
                        <a14:foregroundMark x1="20333" y1="26000" x2="20333" y2="26000"/>
                        <a14:foregroundMark x1="20333" y1="26000" x2="20333" y2="26000"/>
                        <a14:foregroundMark x1="7667" y1="32333" x2="7667" y2="32333"/>
                        <a14:foregroundMark x1="7667" y1="32333" x2="7667" y2="32333"/>
                        <a14:foregroundMark x1="7667" y1="32333" x2="7667" y2="32333"/>
                        <a14:foregroundMark x1="6667" y1="66000" x2="6667" y2="66000"/>
                        <a14:foregroundMark x1="7000" y1="66000" x2="7000" y2="66000"/>
                        <a14:foregroundMark x1="10667" y1="74000" x2="10667" y2="74000"/>
                        <a14:foregroundMark x1="10667" y1="74000" x2="10667" y2="74000"/>
                        <a14:foregroundMark x1="10667" y1="74000" x2="10667" y2="74000"/>
                        <a14:foregroundMark x1="21667" y1="86000" x2="21667" y2="86000"/>
                        <a14:foregroundMark x1="21667" y1="86000" x2="21667" y2="86000"/>
                        <a14:foregroundMark x1="26333" y1="80667" x2="26333" y2="80667"/>
                        <a14:foregroundMark x1="26333" y1="80667" x2="26333" y2="80667"/>
                        <a14:foregroundMark x1="44667" y1="96667" x2="44667" y2="96667"/>
                        <a14:foregroundMark x1="44667" y1="96667" x2="44667" y2="96667"/>
                        <a14:foregroundMark x1="4667" y1="50667" x2="4667" y2="50667"/>
                        <a14:foregroundMark x1="4667" y1="50667" x2="4667" y2="50667"/>
                      </a14:backgroundRemoval>
                    </a14:imgEffect>
                  </a14:imgLayer>
                </a14:imgProps>
              </a:ext>
              <a:ext uri="{28A0092B-C50C-407E-A947-70E740481C1C}">
                <a14:useLocalDpi xmlns:a14="http://schemas.microsoft.com/office/drawing/2010/main" val="0"/>
              </a:ext>
            </a:extLst>
          </a:blip>
          <a:stretch>
            <a:fillRect/>
          </a:stretch>
        </p:blipFill>
        <p:spPr>
          <a:xfrm>
            <a:off x="228600" y="381000"/>
            <a:ext cx="2611220" cy="2611220"/>
          </a:xfrm>
          <a:prstGeom prst="rect">
            <a:avLst/>
          </a:prstGeom>
        </p:spPr>
      </p:pic>
    </p:spTree>
    <p:extLst>
      <p:ext uri="{BB962C8B-B14F-4D97-AF65-F5344CB8AC3E}">
        <p14:creationId xmlns:p14="http://schemas.microsoft.com/office/powerpoint/2010/main" val="2086356214"/>
      </p:ext>
    </p:extLst>
  </p:cSld>
  <p:clrMapOvr>
    <a:masterClrMapping/>
  </p:clrMapOvr>
  <mc:AlternateContent xmlns:mc="http://schemas.openxmlformats.org/markup-compatibility/2006" xmlns:p14="http://schemas.microsoft.com/office/powerpoint/2010/main">
    <mc:Choice Requires="p14">
      <p:transition spd="slow" p14:dur="2000">
        <p14:reveal/>
        <p:sndAc>
          <p:stSnd>
            <p:snd r:embed="rId2" name="chimes.wav"/>
          </p:stSnd>
        </p:sndAc>
      </p:transition>
    </mc:Choice>
    <mc:Fallback xmlns="">
      <p:transition spd="slow">
        <p:fade/>
        <p:sndAc>
          <p:stSnd>
            <p:snd r:embed="rId5"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0336FB-85F3-0DF5-638B-C76EE8C2A301}"/>
              </a:ext>
            </a:extLst>
          </p:cNvPr>
          <p:cNvSpPr>
            <a:spLocks noGrp="1"/>
          </p:cNvSpPr>
          <p:nvPr>
            <p:ph type="title"/>
          </p:nvPr>
        </p:nvSpPr>
        <p:spPr/>
        <p:txBody>
          <a:bodyPr/>
          <a:lstStyle/>
          <a:p>
            <a:r>
              <a:rPr lang="en-US" dirty="0"/>
              <a:t>Dress Code</a:t>
            </a:r>
          </a:p>
        </p:txBody>
      </p:sp>
      <p:sp>
        <p:nvSpPr>
          <p:cNvPr id="6" name="Content Placeholder 5">
            <a:extLst>
              <a:ext uri="{FF2B5EF4-FFF2-40B4-BE49-F238E27FC236}">
                <a16:creationId xmlns:a16="http://schemas.microsoft.com/office/drawing/2014/main" id="{86FE31CD-CCEF-06BA-1DE7-F7A600C0B021}"/>
              </a:ext>
            </a:extLst>
          </p:cNvPr>
          <p:cNvSpPr>
            <a:spLocks noGrp="1"/>
          </p:cNvSpPr>
          <p:nvPr>
            <p:ph idx="1"/>
          </p:nvPr>
        </p:nvSpPr>
        <p:spPr>
          <a:xfrm>
            <a:off x="541245" y="1600200"/>
            <a:ext cx="7797662" cy="3311189"/>
          </a:xfrm>
        </p:spPr>
        <p:txBody>
          <a:bodyPr/>
          <a:lstStyle/>
          <a:p>
            <a:r>
              <a:rPr lang="en-US" dirty="0"/>
              <a:t>Keep in mind that you represent Titus County</a:t>
            </a:r>
          </a:p>
          <a:p>
            <a:r>
              <a:rPr lang="en-US" dirty="0"/>
              <a:t>What does your clothing say to a voter?</a:t>
            </a:r>
          </a:p>
          <a:p>
            <a:r>
              <a:rPr lang="en-US" dirty="0"/>
              <a:t>You will be working long hours</a:t>
            </a:r>
          </a:p>
          <a:p>
            <a:r>
              <a:rPr lang="en-US" dirty="0"/>
              <a:t>Name tags- Texas Election Code §61.010(b)</a:t>
            </a:r>
          </a:p>
        </p:txBody>
      </p:sp>
    </p:spTree>
    <p:extLst>
      <p:ext uri="{BB962C8B-B14F-4D97-AF65-F5344CB8AC3E}">
        <p14:creationId xmlns:p14="http://schemas.microsoft.com/office/powerpoint/2010/main" val="3872112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Voter Qualifying Table</a:t>
            </a:r>
          </a:p>
        </p:txBody>
      </p:sp>
      <p:sp>
        <p:nvSpPr>
          <p:cNvPr id="3" name="Content Placeholder 2"/>
          <p:cNvSpPr>
            <a:spLocks noGrp="1"/>
          </p:cNvSpPr>
          <p:nvPr>
            <p:ph idx="1"/>
          </p:nvPr>
        </p:nvSpPr>
        <p:spPr>
          <a:xfrm>
            <a:off x="514351" y="1851213"/>
            <a:ext cx="7797662" cy="3311189"/>
          </a:xfrm>
        </p:spPr>
        <p:txBody>
          <a:bodyPr/>
          <a:lstStyle/>
          <a:p>
            <a:endParaRPr lang="en-US" dirty="0"/>
          </a:p>
          <a:p>
            <a:r>
              <a:rPr lang="en-US" dirty="0"/>
              <a:t>Arrange required forms and materials from the Election Kit on each qualifying table along with the Poll Pad and its printer.</a:t>
            </a:r>
          </a:p>
          <a:p>
            <a:pPr marL="0" indent="0">
              <a:buNone/>
            </a:pPr>
            <a:r>
              <a:rPr lang="en-US" i="1" dirty="0"/>
              <a:t>Note: Attach labels to all forms in the forms folder, and fill in the information on them. Do not wait until the end of the night to do this. Do this during slow times of the day. </a:t>
            </a:r>
          </a:p>
        </p:txBody>
      </p:sp>
    </p:spTree>
    <p:extLst>
      <p:ext uri="{BB962C8B-B14F-4D97-AF65-F5344CB8AC3E}">
        <p14:creationId xmlns:p14="http://schemas.microsoft.com/office/powerpoint/2010/main" val="36744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627355"/>
            <a:ext cx="6798734" cy="1430045"/>
          </a:xfrm>
        </p:spPr>
        <p:txBody>
          <a:bodyPr>
            <a:normAutofit fontScale="90000"/>
          </a:bodyPr>
          <a:lstStyle/>
          <a:p>
            <a:r>
              <a:rPr lang="en-US" sz="2800" dirty="0"/>
              <a:t>Set Up Task #5- Ready the Electronic Voting Equipment</a:t>
            </a:r>
            <a:br>
              <a:rPr lang="en-US" sz="2800" dirty="0"/>
            </a:br>
            <a:r>
              <a:rPr lang="en-US" sz="2800" dirty="0"/>
              <a:t>Training Videos are on </a:t>
            </a:r>
            <a:r>
              <a:rPr lang="en-US" sz="2000" dirty="0">
                <a:solidFill>
                  <a:srgbClr val="FF0000"/>
                </a:solidFill>
                <a:hlinkClick r:id="rId2">
                  <a:extLst>
                    <a:ext uri="{A12FA001-AC4F-418D-AE19-62706E023703}">
                      <ahyp:hlinkClr xmlns:ahyp="http://schemas.microsoft.com/office/drawing/2018/hyperlinkcolor" val="tx"/>
                    </a:ext>
                  </a:extLst>
                </a:hlinkClick>
              </a:rPr>
              <a:t>http://co.titus.tx.us/county_elections/videos/Scanner%20Training.mp4</a:t>
            </a:r>
            <a:br>
              <a:rPr lang="en-US" sz="2000" dirty="0"/>
            </a:br>
            <a:endParaRPr lang="en-US" sz="2000" dirty="0"/>
          </a:p>
        </p:txBody>
      </p:sp>
      <p:pic>
        <p:nvPicPr>
          <p:cNvPr id="819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838200" y="1963444"/>
            <a:ext cx="3774240" cy="431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tretch>
            <a:fillRect/>
          </a:stretch>
        </p:blipFill>
        <p:spPr bwMode="auto">
          <a:xfrm>
            <a:off x="5263148" y="2063750"/>
            <a:ext cx="2280066"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93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08" y="329757"/>
            <a:ext cx="7797662" cy="1158140"/>
          </a:xfrm>
        </p:spPr>
        <p:txBody>
          <a:bodyPr/>
          <a:lstStyle/>
          <a:p>
            <a:r>
              <a:rPr lang="en-US" dirty="0"/>
              <a:t>Verity Scan (cont.)</a:t>
            </a:r>
          </a:p>
        </p:txBody>
      </p:sp>
      <p:pic>
        <p:nvPicPr>
          <p:cNvPr id="921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02478" y="1752600"/>
            <a:ext cx="366472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9"/>
          <p:cNvSpPr>
            <a:spLocks noGrp="1"/>
          </p:cNvSpPr>
          <p:nvPr>
            <p:ph sz="quarter" idx="14"/>
          </p:nvPr>
        </p:nvSpPr>
        <p:spPr>
          <a:xfrm>
            <a:off x="4597052" y="1316205"/>
            <a:ext cx="3814904" cy="3311189"/>
          </a:xfrm>
        </p:spPr>
        <p:txBody>
          <a:bodyPr/>
          <a:lstStyle/>
          <a:p>
            <a:r>
              <a:rPr lang="en-US" dirty="0"/>
              <a:t>Print Zero Report</a:t>
            </a:r>
          </a:p>
          <a:p>
            <a:endParaRPr lang="en-US" dirty="0"/>
          </a:p>
        </p:txBody>
      </p:sp>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36798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24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024744" cy="1143000"/>
          </a:xfrm>
        </p:spPr>
        <p:txBody>
          <a:bodyPr>
            <a:normAutofit fontScale="90000"/>
          </a:bodyPr>
          <a:lstStyle/>
          <a:p>
            <a:r>
              <a:rPr lang="en-US" dirty="0"/>
              <a:t>Verity </a:t>
            </a:r>
            <a:r>
              <a:rPr lang="en-US" dirty="0" err="1"/>
              <a:t>TouchWriter</a:t>
            </a:r>
            <a:r>
              <a:rPr lang="en-US" dirty="0"/>
              <a:t>-</a:t>
            </a:r>
            <a:br>
              <a:rPr lang="en-US" dirty="0"/>
            </a:br>
            <a:r>
              <a:rPr lang="en-US" dirty="0" err="1"/>
              <a:t>Traing</a:t>
            </a:r>
            <a:r>
              <a:rPr lang="en-US" dirty="0"/>
              <a:t> Video is at </a:t>
            </a:r>
            <a:r>
              <a:rPr lang="en-US" sz="1800" dirty="0">
                <a:solidFill>
                  <a:srgbClr val="FF0000"/>
                </a:solidFill>
                <a:hlinkClick r:id="rId2">
                  <a:extLst>
                    <a:ext uri="{A12FA001-AC4F-418D-AE19-62706E023703}">
                      <ahyp:hlinkClr xmlns:ahyp="http://schemas.microsoft.com/office/drawing/2018/hyperlinkcolor" val="tx"/>
                    </a:ext>
                  </a:extLst>
                </a:hlinkClick>
              </a:rPr>
              <a:t>http://co.titus.tx.us/county_elections/videos/Touch%20Writer%20Training.mp4</a:t>
            </a:r>
            <a:br>
              <a:rPr lang="en-US" sz="1800" dirty="0"/>
            </a:br>
            <a:r>
              <a:rPr lang="en-US" sz="1800" dirty="0"/>
              <a:t> </a:t>
            </a:r>
          </a:p>
        </p:txBody>
      </p:sp>
      <p:pic>
        <p:nvPicPr>
          <p:cNvPr id="11268" name="Picture 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156446" y="2121452"/>
            <a:ext cx="3124199" cy="382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tretch>
            <a:fillRect/>
          </a:stretch>
        </p:blipFill>
        <p:spPr bwMode="auto">
          <a:xfrm>
            <a:off x="4894732" y="2121452"/>
            <a:ext cx="2432567" cy="3839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897541"/>
            <a:ext cx="977862" cy="10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611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6352"/>
            <a:ext cx="7797662" cy="1158140"/>
          </a:xfrm>
        </p:spPr>
        <p:txBody>
          <a:bodyPr/>
          <a:lstStyle/>
          <a:p>
            <a:pPr algn="ctr"/>
            <a:r>
              <a:rPr lang="en-US" dirty="0"/>
              <a:t>Verity </a:t>
            </a:r>
            <a:r>
              <a:rPr lang="en-US" dirty="0" err="1"/>
              <a:t>TouchWriter</a:t>
            </a:r>
            <a:r>
              <a:rPr lang="en-US" dirty="0"/>
              <a:t> (cont.)</a:t>
            </a:r>
          </a:p>
        </p:txBody>
      </p:sp>
      <p:pic>
        <p:nvPicPr>
          <p:cNvPr id="1229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74377" y="1183341"/>
            <a:ext cx="3428999" cy="408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5029200" y="1223280"/>
            <a:ext cx="2589065" cy="400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165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Verity </a:t>
            </a:r>
            <a:r>
              <a:rPr lang="en-US" dirty="0" err="1"/>
              <a:t>TouchWriter</a:t>
            </a:r>
            <a:r>
              <a:rPr lang="en-US" dirty="0"/>
              <a:t> (cont.)</a:t>
            </a:r>
          </a:p>
        </p:txBody>
      </p:sp>
      <p:sp>
        <p:nvSpPr>
          <p:cNvPr id="3" name="Content Placeholder 2"/>
          <p:cNvSpPr>
            <a:spLocks noGrp="1"/>
          </p:cNvSpPr>
          <p:nvPr>
            <p:ph sz="quarter" idx="13"/>
          </p:nvPr>
        </p:nvSpPr>
        <p:spPr/>
        <p:txBody>
          <a:bodyPr/>
          <a:lstStyle/>
          <a:p>
            <a:r>
              <a:rPr lang="en-US" dirty="0"/>
              <a:t>Before installing the screen into the cradle, connect the battery supply pack accessible on the back panel.</a:t>
            </a:r>
          </a:p>
          <a:p>
            <a:r>
              <a:rPr lang="en-US" dirty="0"/>
              <a:t>Power on the machine.</a:t>
            </a:r>
          </a:p>
        </p:txBody>
      </p:sp>
      <p:sp>
        <p:nvSpPr>
          <p:cNvPr id="5" name="Content Placeholder 4"/>
          <p:cNvSpPr>
            <a:spLocks noGrp="1"/>
          </p:cNvSpPr>
          <p:nvPr>
            <p:ph sz="quarter" idx="14"/>
          </p:nvPr>
        </p:nvSpPr>
        <p:spPr/>
        <p:txBody>
          <a:bodyPr/>
          <a:lstStyle/>
          <a:p>
            <a:r>
              <a:rPr lang="en-US" dirty="0"/>
              <a:t>Print Zero Report</a:t>
            </a:r>
          </a:p>
          <a:p>
            <a:r>
              <a:rPr lang="en-US" dirty="0"/>
              <a:t>Open Polls using code</a:t>
            </a:r>
          </a:p>
          <a:p>
            <a:r>
              <a:rPr lang="en-US" dirty="0"/>
              <a:t>File Open Polls Report and Zero Report with red bag materials. </a:t>
            </a:r>
          </a:p>
          <a:p>
            <a:endParaRPr lang="en-US" dirty="0"/>
          </a:p>
        </p:txBody>
      </p:sp>
    </p:spTree>
    <p:extLst>
      <p:ext uri="{BB962C8B-B14F-4D97-AF65-F5344CB8AC3E}">
        <p14:creationId xmlns:p14="http://schemas.microsoft.com/office/powerpoint/2010/main" val="26079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333730" y="882044"/>
            <a:ext cx="7533524" cy="1302801"/>
          </a:xfrm>
        </p:spPr>
        <p:txBody>
          <a:bodyPr/>
          <a:lstStyle/>
          <a:p>
            <a:r>
              <a:rPr lang="en-US" dirty="0"/>
              <a:t>Meet your </a:t>
            </a:r>
            <a:r>
              <a:rPr lang="en-US" dirty="0" err="1"/>
              <a:t>PollPad</a:t>
            </a:r>
            <a:endParaRPr lang="en-US" dirty="0"/>
          </a:p>
        </p:txBody>
      </p:sp>
      <p:sp>
        <p:nvSpPr>
          <p:cNvPr id="3" name="Subtitle 2"/>
          <p:cNvSpPr>
            <a:spLocks noGrp="1"/>
          </p:cNvSpPr>
          <p:nvPr>
            <p:ph type="subTitle" idx="1"/>
          </p:nvPr>
        </p:nvSpPr>
        <p:spPr>
          <a:xfrm rot="21420000">
            <a:off x="542654" y="2329798"/>
            <a:ext cx="7512060" cy="550333"/>
          </a:xfrm>
        </p:spPr>
        <p:txBody>
          <a:bodyPr/>
          <a:lstStyle/>
          <a:p>
            <a:r>
              <a:rPr lang="en-US" dirty="0"/>
              <a:t>Training Video is at:</a:t>
            </a:r>
          </a:p>
          <a:p>
            <a:r>
              <a:rPr lang="en-US" dirty="0">
                <a:solidFill>
                  <a:srgbClr val="FF0000"/>
                </a:solidFill>
                <a:hlinkClick r:id="rId2">
                  <a:extLst>
                    <a:ext uri="{A12FA001-AC4F-418D-AE19-62706E023703}">
                      <ahyp:hlinkClr xmlns:ahyp="http://schemas.microsoft.com/office/drawing/2018/hyperlinkcolor" val="tx"/>
                    </a:ext>
                  </a:extLst>
                </a:hlinkClick>
              </a:rPr>
              <a:t>http://co.titus.tx.us/county_elections/videos/Poll%20Pad%20Training.mp4</a:t>
            </a:r>
            <a:r>
              <a:rPr lang="en-US" dirty="0">
                <a:solidFill>
                  <a:srgbClr val="FF0000"/>
                </a:solidFill>
              </a:rPr>
              <a:t> </a:t>
            </a:r>
          </a:p>
        </p:txBody>
      </p:sp>
    </p:spTree>
    <p:extLst>
      <p:ext uri="{BB962C8B-B14F-4D97-AF65-F5344CB8AC3E}">
        <p14:creationId xmlns:p14="http://schemas.microsoft.com/office/powerpoint/2010/main" val="207650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dirty="0"/>
          </a:p>
        </p:txBody>
      </p:sp>
      <p:pic>
        <p:nvPicPr>
          <p:cNvPr id="1741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57200" y="52314"/>
            <a:ext cx="7910332" cy="334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57200" y="3349405"/>
            <a:ext cx="7928864" cy="297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03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Set Up</a:t>
            </a:r>
            <a:br>
              <a:rPr lang="en-US" dirty="0"/>
            </a:b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98660" y="2063750"/>
            <a:ext cx="6429179"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450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62500" lnSpcReduction="20000"/>
          </a:bodyPr>
          <a:lstStyle/>
          <a:p>
            <a:r>
              <a:rPr lang="en-US" dirty="0"/>
              <a:t>Pick up Supplies the day before Election Day</a:t>
            </a:r>
          </a:p>
          <a:p>
            <a:r>
              <a:rPr lang="en-US" dirty="0"/>
              <a:t>Polling Location Set up at 6:00 a.m. on Election Day</a:t>
            </a:r>
          </a:p>
          <a:p>
            <a:r>
              <a:rPr lang="en-US" dirty="0"/>
              <a:t>Polling Place Do’s and Don’t</a:t>
            </a:r>
          </a:p>
          <a:p>
            <a:r>
              <a:rPr lang="en-US" dirty="0"/>
              <a:t>Dress Code</a:t>
            </a:r>
          </a:p>
          <a:p>
            <a:r>
              <a:rPr lang="en-US" dirty="0"/>
              <a:t>Qualifying Voter with ID</a:t>
            </a:r>
          </a:p>
          <a:p>
            <a:r>
              <a:rPr lang="en-US" dirty="0" err="1"/>
              <a:t>Pollpads</a:t>
            </a:r>
            <a:r>
              <a:rPr lang="en-US" dirty="0"/>
              <a:t>/ Combination forms</a:t>
            </a:r>
          </a:p>
          <a:p>
            <a:r>
              <a:rPr lang="en-US" dirty="0"/>
              <a:t>Closing the Polls on Election Night</a:t>
            </a:r>
          </a:p>
          <a:p>
            <a:r>
              <a:rPr lang="en-US" dirty="0"/>
              <a:t>Data Runner </a:t>
            </a:r>
          </a:p>
          <a:p>
            <a:r>
              <a:rPr lang="en-US" dirty="0"/>
              <a:t>Paperwork Completion</a:t>
            </a:r>
          </a:p>
          <a:p>
            <a:r>
              <a:rPr lang="en-US" dirty="0"/>
              <a:t>Supplies Return</a:t>
            </a:r>
          </a:p>
        </p:txBody>
      </p:sp>
    </p:spTree>
    <p:custDataLst>
      <p:tags r:id="rId1"/>
    </p:custDataLst>
    <p:extLst>
      <p:ext uri="{BB962C8B-B14F-4D97-AF65-F5344CB8AC3E}">
        <p14:creationId xmlns:p14="http://schemas.microsoft.com/office/powerpoint/2010/main" val="42436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 Placeholder 4"/>
          <p:cNvSpPr>
            <a:spLocks noGrp="1"/>
          </p:cNvSpPr>
          <p:nvPr>
            <p:ph type="body"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1" y="152400"/>
            <a:ext cx="7836509" cy="287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12" y="3029011"/>
            <a:ext cx="7836508" cy="274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722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68" y="225809"/>
            <a:ext cx="7796029" cy="2958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18" y="3193201"/>
            <a:ext cx="7818445" cy="285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10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6" y="50099"/>
            <a:ext cx="8222839" cy="3062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9" y="3063565"/>
            <a:ext cx="8222838" cy="310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8789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8764"/>
            <a:ext cx="7929381" cy="288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1106"/>
            <a:ext cx="8044990" cy="303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12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609600"/>
            <a:ext cx="7829550" cy="481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033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469" y="270698"/>
            <a:ext cx="7797662" cy="1151965"/>
          </a:xfrm>
        </p:spPr>
        <p:txBody>
          <a:bodyPr>
            <a:normAutofit/>
          </a:bodyPr>
          <a:lstStyle/>
          <a:p>
            <a:pPr algn="ctr"/>
            <a:r>
              <a:rPr lang="en-US" b="1" dirty="0"/>
              <a:t>Qualifying the Voter</a:t>
            </a:r>
          </a:p>
        </p:txBody>
      </p:sp>
      <p:pic>
        <p:nvPicPr>
          <p:cNvPr id="6" name="Picture 5">
            <a:extLst>
              <a:ext uri="{FF2B5EF4-FFF2-40B4-BE49-F238E27FC236}">
                <a16:creationId xmlns:a16="http://schemas.microsoft.com/office/drawing/2014/main" id="{823A5A57-1A59-A61A-9558-6FEDDA8501E7}"/>
              </a:ext>
            </a:extLst>
          </p:cNvPr>
          <p:cNvPicPr>
            <a:picLocks noChangeAspect="1"/>
          </p:cNvPicPr>
          <p:nvPr/>
        </p:nvPicPr>
        <p:blipFill>
          <a:blip r:embed="rId2"/>
          <a:srcRect l="79167" t="45556" r="9167" b="14445"/>
          <a:stretch>
            <a:fillRect/>
          </a:stretch>
        </p:blipFill>
        <p:spPr>
          <a:xfrm>
            <a:off x="1828800" y="1227364"/>
            <a:ext cx="4953000" cy="3184071"/>
          </a:xfrm>
          <a:prstGeom prst="rect">
            <a:avLst/>
          </a:prstGeom>
        </p:spPr>
      </p:pic>
      <p:cxnSp>
        <p:nvCxnSpPr>
          <p:cNvPr id="9" name="Straight Arrow Connector 8">
            <a:extLst>
              <a:ext uri="{FF2B5EF4-FFF2-40B4-BE49-F238E27FC236}">
                <a16:creationId xmlns:a16="http://schemas.microsoft.com/office/drawing/2014/main" id="{11F61F22-AF3B-A25F-7B1A-0908341E6914}"/>
              </a:ext>
            </a:extLst>
          </p:cNvPr>
          <p:cNvCxnSpPr>
            <a:cxnSpLocks/>
          </p:cNvCxnSpPr>
          <p:nvPr/>
        </p:nvCxnSpPr>
        <p:spPr>
          <a:xfrm flipV="1">
            <a:off x="3276600" y="1954443"/>
            <a:ext cx="533401"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8780B2D-B7BE-38F3-CA62-986F667C7927}"/>
              </a:ext>
            </a:extLst>
          </p:cNvPr>
          <p:cNvSpPr txBox="1"/>
          <p:nvPr/>
        </p:nvSpPr>
        <p:spPr>
          <a:xfrm>
            <a:off x="3733800" y="1660890"/>
            <a:ext cx="2311470" cy="430887"/>
          </a:xfrm>
          <a:prstGeom prst="rect">
            <a:avLst/>
          </a:prstGeom>
          <a:noFill/>
        </p:spPr>
        <p:txBody>
          <a:bodyPr wrap="square" rtlCol="0">
            <a:spAutoFit/>
          </a:bodyPr>
          <a:lstStyle/>
          <a:p>
            <a:r>
              <a:rPr lang="en-US" sz="1100" i="1" dirty="0">
                <a:solidFill>
                  <a:srgbClr val="00B050"/>
                </a:solidFill>
                <a:latin typeface="Aptos" panose="020B0004020202020204" pitchFamily="34" charset="0"/>
              </a:rPr>
              <a:t>The Voting Precinct is the location the voter should be voting at. </a:t>
            </a:r>
          </a:p>
        </p:txBody>
      </p:sp>
      <p:sp>
        <p:nvSpPr>
          <p:cNvPr id="14" name="TextBox 13">
            <a:extLst>
              <a:ext uri="{FF2B5EF4-FFF2-40B4-BE49-F238E27FC236}">
                <a16:creationId xmlns:a16="http://schemas.microsoft.com/office/drawing/2014/main" id="{BFB1C7BB-A29E-A3ED-E7F1-2B66077F4437}"/>
              </a:ext>
            </a:extLst>
          </p:cNvPr>
          <p:cNvSpPr txBox="1"/>
          <p:nvPr/>
        </p:nvSpPr>
        <p:spPr>
          <a:xfrm>
            <a:off x="1333500" y="4570083"/>
            <a:ext cx="6477000" cy="769441"/>
          </a:xfrm>
          <a:prstGeom prst="rect">
            <a:avLst/>
          </a:prstGeom>
          <a:noFill/>
        </p:spPr>
        <p:txBody>
          <a:bodyPr wrap="square" rtlCol="0">
            <a:spAutoFit/>
          </a:bodyPr>
          <a:lstStyle/>
          <a:p>
            <a:r>
              <a:rPr lang="en-US" sz="1100" dirty="0">
                <a:solidFill>
                  <a:srgbClr val="FF0000"/>
                </a:solidFill>
                <a:latin typeface="Aptos" panose="020B0004020202020204" pitchFamily="34" charset="0"/>
              </a:rPr>
              <a:t>The voter is NOT required to present a voter registration card to vote. </a:t>
            </a:r>
            <a:r>
              <a:rPr lang="en-US" sz="1100" dirty="0">
                <a:latin typeface="Aptos" panose="020B0004020202020204" pitchFamily="34" charset="0"/>
              </a:rPr>
              <a:t>This card is to inform the voter of their </a:t>
            </a:r>
            <a:r>
              <a:rPr lang="en-US" sz="1100" b="1" dirty="0">
                <a:latin typeface="Aptos" panose="020B0004020202020204" pitchFamily="34" charset="0"/>
              </a:rPr>
              <a:t>Voter Unique Identification Number (VUID #)</a:t>
            </a:r>
            <a:r>
              <a:rPr lang="en-US" sz="1100" dirty="0">
                <a:latin typeface="Aptos" panose="020B0004020202020204" pitchFamily="34" charset="0"/>
              </a:rPr>
              <a:t>, their </a:t>
            </a:r>
            <a:r>
              <a:rPr lang="en-US" sz="1100" b="1" dirty="0">
                <a:latin typeface="Aptos" panose="020B0004020202020204" pitchFamily="34" charset="0"/>
              </a:rPr>
              <a:t>Voting Precinct</a:t>
            </a:r>
            <a:r>
              <a:rPr lang="en-US" sz="1100" dirty="0">
                <a:latin typeface="Aptos" panose="020B0004020202020204" pitchFamily="34" charset="0"/>
              </a:rPr>
              <a:t>, and </a:t>
            </a:r>
            <a:r>
              <a:rPr lang="en-US" sz="1100" b="1" dirty="0">
                <a:latin typeface="Aptos" panose="020B0004020202020204" pitchFamily="34" charset="0"/>
              </a:rPr>
              <a:t>districts they fall under according to their residence address</a:t>
            </a:r>
            <a:r>
              <a:rPr lang="en-US" sz="1100" dirty="0">
                <a:latin typeface="Aptos" panose="020B0004020202020204" pitchFamily="34" charset="0"/>
              </a:rPr>
              <a:t>. If you can not find a voter in the </a:t>
            </a:r>
            <a:r>
              <a:rPr lang="en-US" sz="1100" dirty="0" err="1">
                <a:latin typeface="Aptos" panose="020B0004020202020204" pitchFamily="34" charset="0"/>
              </a:rPr>
              <a:t>Pollpad</a:t>
            </a:r>
            <a:r>
              <a:rPr lang="en-US" sz="1100" dirty="0">
                <a:latin typeface="Aptos" panose="020B0004020202020204" pitchFamily="34" charset="0"/>
              </a:rPr>
              <a:t>, call our office and we can research further. </a:t>
            </a:r>
          </a:p>
        </p:txBody>
      </p:sp>
    </p:spTree>
    <p:extLst>
      <p:ext uri="{BB962C8B-B14F-4D97-AF65-F5344CB8AC3E}">
        <p14:creationId xmlns:p14="http://schemas.microsoft.com/office/powerpoint/2010/main" val="41973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454E93-567B-8101-4CDF-743D604F3132}"/>
              </a:ext>
            </a:extLst>
          </p:cNvPr>
          <p:cNvPicPr>
            <a:picLocks noChangeAspect="1"/>
          </p:cNvPicPr>
          <p:nvPr/>
        </p:nvPicPr>
        <p:blipFill rotWithShape="1">
          <a:blip r:embed="rId2"/>
          <a:srcRect l="44454" t="51655" r="39395" b="7029"/>
          <a:stretch/>
        </p:blipFill>
        <p:spPr>
          <a:xfrm>
            <a:off x="679577" y="685800"/>
            <a:ext cx="7784846" cy="3733800"/>
          </a:xfrm>
          <a:prstGeom prst="rect">
            <a:avLst/>
          </a:prstGeom>
        </p:spPr>
      </p:pic>
      <p:sp>
        <p:nvSpPr>
          <p:cNvPr id="2" name="TextBox 1">
            <a:extLst>
              <a:ext uri="{FF2B5EF4-FFF2-40B4-BE49-F238E27FC236}">
                <a16:creationId xmlns:a16="http://schemas.microsoft.com/office/drawing/2014/main" id="{35ADC8A2-A91F-E244-71A2-337EAB87E190}"/>
              </a:ext>
            </a:extLst>
          </p:cNvPr>
          <p:cNvSpPr txBox="1"/>
          <p:nvPr/>
        </p:nvSpPr>
        <p:spPr>
          <a:xfrm>
            <a:off x="679577" y="4572000"/>
            <a:ext cx="7784846" cy="923330"/>
          </a:xfrm>
          <a:prstGeom prst="rect">
            <a:avLst/>
          </a:prstGeom>
          <a:noFill/>
        </p:spPr>
        <p:txBody>
          <a:bodyPr wrap="square" rtlCol="0">
            <a:spAutoFit/>
          </a:bodyPr>
          <a:lstStyle/>
          <a:p>
            <a:r>
              <a:rPr lang="en-US" i="1" dirty="0"/>
              <a:t>Note: If they only have a picture of an ID and not an original, have them complete the Reasonable Impediment form. They have 6 days from Election Day to bring a physical copy of their ID to the Titus County Election Office. </a:t>
            </a:r>
          </a:p>
        </p:txBody>
      </p:sp>
    </p:spTree>
    <p:extLst>
      <p:ext uri="{BB962C8B-B14F-4D97-AF65-F5344CB8AC3E}">
        <p14:creationId xmlns:p14="http://schemas.microsoft.com/office/powerpoint/2010/main" val="2347023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1BE6E1-9A0D-2429-64EF-46259099CEE1}"/>
              </a:ext>
            </a:extLst>
          </p:cNvPr>
          <p:cNvSpPr>
            <a:spLocks noGrp="1"/>
          </p:cNvSpPr>
          <p:nvPr>
            <p:ph type="title"/>
          </p:nvPr>
        </p:nvSpPr>
        <p:spPr>
          <a:xfrm>
            <a:off x="482669" y="136228"/>
            <a:ext cx="7797662" cy="1151965"/>
          </a:xfrm>
        </p:spPr>
        <p:txBody>
          <a:bodyPr/>
          <a:lstStyle/>
          <a:p>
            <a:pPr algn="ctr"/>
            <a:r>
              <a:rPr lang="en-US" dirty="0"/>
              <a:t>Combination forms</a:t>
            </a:r>
          </a:p>
        </p:txBody>
      </p:sp>
      <p:sp>
        <p:nvSpPr>
          <p:cNvPr id="5" name="Content Placeholder 4">
            <a:extLst>
              <a:ext uri="{FF2B5EF4-FFF2-40B4-BE49-F238E27FC236}">
                <a16:creationId xmlns:a16="http://schemas.microsoft.com/office/drawing/2014/main" id="{77BA5C4B-AA13-422C-1546-FA25D39755DB}"/>
              </a:ext>
            </a:extLst>
          </p:cNvPr>
          <p:cNvSpPr>
            <a:spLocks noGrp="1"/>
          </p:cNvSpPr>
          <p:nvPr>
            <p:ph idx="1"/>
          </p:nvPr>
        </p:nvSpPr>
        <p:spPr/>
        <p:txBody>
          <a:bodyPr>
            <a:normAutofit/>
          </a:bodyPr>
          <a:lstStyle/>
          <a:p>
            <a:pPr marL="0" indent="0">
              <a:buNone/>
            </a:pPr>
            <a:endParaRPr lang="en-US" dirty="0"/>
          </a:p>
          <a:p>
            <a:endParaRPr lang="en-US" dirty="0"/>
          </a:p>
        </p:txBody>
      </p:sp>
      <p:sp>
        <p:nvSpPr>
          <p:cNvPr id="7" name="Content Placeholder 6">
            <a:extLst>
              <a:ext uri="{FF2B5EF4-FFF2-40B4-BE49-F238E27FC236}">
                <a16:creationId xmlns:a16="http://schemas.microsoft.com/office/drawing/2014/main" id="{F05793F7-614B-BCB6-BC6A-7874E7FB1DC5}"/>
              </a:ext>
            </a:extLst>
          </p:cNvPr>
          <p:cNvSpPr>
            <a:spLocks noGrp="1"/>
          </p:cNvSpPr>
          <p:nvPr>
            <p:ph sz="quarter" idx="4294967295"/>
          </p:nvPr>
        </p:nvSpPr>
        <p:spPr>
          <a:xfrm>
            <a:off x="5807075" y="2946400"/>
            <a:ext cx="3336925" cy="3225800"/>
          </a:xfrm>
        </p:spPr>
        <p:txBody>
          <a:bodyPr>
            <a:normAutofit/>
          </a:bodyPr>
          <a:lstStyle/>
          <a:p>
            <a:pPr marL="0" indent="0">
              <a:buNone/>
            </a:pPr>
            <a:endParaRPr lang="en-US" dirty="0"/>
          </a:p>
          <a:p>
            <a:endParaRPr lang="en-US" dirty="0"/>
          </a:p>
        </p:txBody>
      </p:sp>
      <p:pic>
        <p:nvPicPr>
          <p:cNvPr id="14" name="Picture 13">
            <a:extLst>
              <a:ext uri="{FF2B5EF4-FFF2-40B4-BE49-F238E27FC236}">
                <a16:creationId xmlns:a16="http://schemas.microsoft.com/office/drawing/2014/main" id="{6C1A3312-7989-2A51-8C6D-EDEDB9BAEA24}"/>
              </a:ext>
            </a:extLst>
          </p:cNvPr>
          <p:cNvPicPr/>
          <p:nvPr/>
        </p:nvPicPr>
        <p:blipFill>
          <a:blip r:embed="rId2"/>
          <a:stretch>
            <a:fillRect/>
          </a:stretch>
        </p:blipFill>
        <p:spPr>
          <a:xfrm rot="16200000">
            <a:off x="2428378" y="-722107"/>
            <a:ext cx="3969607" cy="7990205"/>
          </a:xfrm>
          <a:prstGeom prst="rect">
            <a:avLst/>
          </a:prstGeom>
        </p:spPr>
      </p:pic>
    </p:spTree>
    <p:extLst>
      <p:ext uri="{BB962C8B-B14F-4D97-AF65-F5344CB8AC3E}">
        <p14:creationId xmlns:p14="http://schemas.microsoft.com/office/powerpoint/2010/main" val="3790868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44490-3EF5-D2D6-17E5-A14A22397753}"/>
              </a:ext>
            </a:extLst>
          </p:cNvPr>
          <p:cNvSpPr>
            <a:spLocks noGrp="1"/>
          </p:cNvSpPr>
          <p:nvPr>
            <p:ph type="title"/>
          </p:nvPr>
        </p:nvSpPr>
        <p:spPr>
          <a:xfrm>
            <a:off x="457199" y="0"/>
            <a:ext cx="7797662" cy="1151965"/>
          </a:xfrm>
        </p:spPr>
        <p:txBody>
          <a:bodyPr/>
          <a:lstStyle/>
          <a:p>
            <a:r>
              <a:rPr lang="en-US" dirty="0"/>
              <a:t>Example: </a:t>
            </a:r>
          </a:p>
        </p:txBody>
      </p:sp>
      <p:pic>
        <p:nvPicPr>
          <p:cNvPr id="4" name="Content Placeholder 3">
            <a:extLst>
              <a:ext uri="{FF2B5EF4-FFF2-40B4-BE49-F238E27FC236}">
                <a16:creationId xmlns:a16="http://schemas.microsoft.com/office/drawing/2014/main" id="{C6AE0C72-E763-FAB8-DBCB-6C650C476D2C}"/>
              </a:ext>
            </a:extLst>
          </p:cNvPr>
          <p:cNvPicPr>
            <a:picLocks noGrp="1"/>
          </p:cNvPicPr>
          <p:nvPr>
            <p:ph idx="1"/>
          </p:nvPr>
        </p:nvPicPr>
        <p:blipFill>
          <a:blip r:embed="rId2"/>
          <a:srcRect l="10537" t="1818" r="12983" b="1818"/>
          <a:stretch>
            <a:fillRect/>
          </a:stretch>
        </p:blipFill>
        <p:spPr>
          <a:xfrm rot="16200000">
            <a:off x="1917631" y="-1066800"/>
            <a:ext cx="4876800" cy="8534400"/>
          </a:xfrm>
          <a:prstGeom prst="rect">
            <a:avLst/>
          </a:prstGeom>
        </p:spPr>
      </p:pic>
      <p:sp>
        <p:nvSpPr>
          <p:cNvPr id="7" name="Rectangle 6">
            <a:extLst>
              <a:ext uri="{FF2B5EF4-FFF2-40B4-BE49-F238E27FC236}">
                <a16:creationId xmlns:a16="http://schemas.microsoft.com/office/drawing/2014/main" id="{82FA7B00-73D5-67A3-5703-D5D924E105A0}"/>
              </a:ext>
            </a:extLst>
          </p:cNvPr>
          <p:cNvSpPr/>
          <p:nvPr/>
        </p:nvSpPr>
        <p:spPr>
          <a:xfrm>
            <a:off x="2057400" y="2895599"/>
            <a:ext cx="533400" cy="762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AE282D-A3A5-3DA9-12F7-B15B7D9E2DAF}"/>
              </a:ext>
            </a:extLst>
          </p:cNvPr>
          <p:cNvSpPr/>
          <p:nvPr/>
        </p:nvSpPr>
        <p:spPr>
          <a:xfrm>
            <a:off x="2057400" y="2819398"/>
            <a:ext cx="533400" cy="76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31F813-068C-6118-7C61-725E04E5E6BB}"/>
              </a:ext>
            </a:extLst>
          </p:cNvPr>
          <p:cNvSpPr/>
          <p:nvPr/>
        </p:nvSpPr>
        <p:spPr>
          <a:xfrm>
            <a:off x="2743200" y="2929213"/>
            <a:ext cx="533400" cy="76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B6CBE4F-4374-46DC-D5B9-F5EA4FE28F97}"/>
              </a:ext>
            </a:extLst>
          </p:cNvPr>
          <p:cNvSpPr txBox="1"/>
          <p:nvPr/>
        </p:nvSpPr>
        <p:spPr>
          <a:xfrm>
            <a:off x="1981200" y="2765166"/>
            <a:ext cx="847165" cy="184666"/>
          </a:xfrm>
          <a:prstGeom prst="rect">
            <a:avLst/>
          </a:prstGeom>
          <a:noFill/>
        </p:spPr>
        <p:txBody>
          <a:bodyPr wrap="square" rtlCol="0">
            <a:spAutoFit/>
          </a:bodyPr>
          <a:lstStyle/>
          <a:p>
            <a:r>
              <a:rPr lang="en-US" sz="600" b="1" dirty="0">
                <a:latin typeface="Roboto Medium" panose="02000000000000000000" pitchFamily="2" charset="0"/>
                <a:ea typeface="Roboto Medium" panose="02000000000000000000" pitchFamily="2" charset="0"/>
                <a:cs typeface="Arial" panose="020B0604020202020204" pitchFamily="34" charset="0"/>
              </a:rPr>
              <a:t>903-575-0902</a:t>
            </a:r>
          </a:p>
        </p:txBody>
      </p:sp>
      <p:sp>
        <p:nvSpPr>
          <p:cNvPr id="14" name="TextBox 13">
            <a:extLst>
              <a:ext uri="{FF2B5EF4-FFF2-40B4-BE49-F238E27FC236}">
                <a16:creationId xmlns:a16="http://schemas.microsoft.com/office/drawing/2014/main" id="{C396AD5F-E827-3328-8640-77E3A5DD89CB}"/>
              </a:ext>
            </a:extLst>
          </p:cNvPr>
          <p:cNvSpPr txBox="1"/>
          <p:nvPr/>
        </p:nvSpPr>
        <p:spPr>
          <a:xfrm>
            <a:off x="2693077" y="2868483"/>
            <a:ext cx="914400" cy="184666"/>
          </a:xfrm>
          <a:prstGeom prst="rect">
            <a:avLst/>
          </a:prstGeom>
          <a:noFill/>
        </p:spPr>
        <p:txBody>
          <a:bodyPr wrap="square" rtlCol="0">
            <a:spAutoFit/>
          </a:bodyPr>
          <a:lstStyle/>
          <a:p>
            <a:r>
              <a:rPr lang="en-US" sz="600" b="1" dirty="0">
                <a:latin typeface="Roboto Medium" panose="02000000000000000000" pitchFamily="2" charset="0"/>
                <a:ea typeface="Roboto Medium" panose="02000000000000000000" pitchFamily="2" charset="0"/>
              </a:rPr>
              <a:t>903-575-0902</a:t>
            </a:r>
          </a:p>
        </p:txBody>
      </p:sp>
    </p:spTree>
    <p:extLst>
      <p:ext uri="{BB962C8B-B14F-4D97-AF65-F5344CB8AC3E}">
        <p14:creationId xmlns:p14="http://schemas.microsoft.com/office/powerpoint/2010/main" val="900044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FDB7-10F9-1B11-ACF7-9BB071551D5C}"/>
              </a:ext>
            </a:extLst>
          </p:cNvPr>
          <p:cNvSpPr>
            <a:spLocks noGrp="1"/>
          </p:cNvSpPr>
          <p:nvPr>
            <p:ph type="title"/>
          </p:nvPr>
        </p:nvSpPr>
        <p:spPr/>
        <p:txBody>
          <a:bodyPr/>
          <a:lstStyle/>
          <a:p>
            <a:pPr algn="ctr"/>
            <a:r>
              <a:rPr lang="en-US" dirty="0"/>
              <a:t>Completing a </a:t>
            </a:r>
            <a:br>
              <a:rPr lang="en-US" dirty="0"/>
            </a:br>
            <a:r>
              <a:rPr lang="en-US" dirty="0"/>
              <a:t>Combination Form</a:t>
            </a:r>
          </a:p>
        </p:txBody>
      </p:sp>
      <p:sp>
        <p:nvSpPr>
          <p:cNvPr id="3" name="Content Placeholder 2">
            <a:extLst>
              <a:ext uri="{FF2B5EF4-FFF2-40B4-BE49-F238E27FC236}">
                <a16:creationId xmlns:a16="http://schemas.microsoft.com/office/drawing/2014/main" id="{BF1A44C1-A313-FAFE-D298-DB0D1BAEE159}"/>
              </a:ext>
            </a:extLst>
          </p:cNvPr>
          <p:cNvSpPr>
            <a:spLocks noGrp="1"/>
          </p:cNvSpPr>
          <p:nvPr>
            <p:ph idx="1"/>
          </p:nvPr>
        </p:nvSpPr>
        <p:spPr/>
        <p:txBody>
          <a:bodyPr>
            <a:normAutofit/>
          </a:bodyPr>
          <a:lstStyle/>
          <a:p>
            <a:r>
              <a:rPr lang="en-US" sz="2400" dirty="0"/>
              <a:t>Fill out voter name and 10-digit </a:t>
            </a:r>
            <a:r>
              <a:rPr lang="en-US" sz="2400" dirty="0" err="1"/>
              <a:t>vuid</a:t>
            </a:r>
            <a:r>
              <a:rPr lang="en-US" sz="2400" dirty="0"/>
              <a:t> number</a:t>
            </a:r>
          </a:p>
          <a:p>
            <a:r>
              <a:rPr lang="en-US" sz="2400" dirty="0"/>
              <a:t>Remember to check the boxes, if applicable.</a:t>
            </a:r>
          </a:p>
          <a:p>
            <a:r>
              <a:rPr lang="en-US" sz="2400" dirty="0"/>
              <a:t>Have voter sign on the line next to their name and initial affidavit if applicable</a:t>
            </a:r>
          </a:p>
          <a:p>
            <a:r>
              <a:rPr lang="en-US" sz="2400" dirty="0"/>
              <a:t>Send voter to the table/clerk for a ballot</a:t>
            </a:r>
          </a:p>
        </p:txBody>
      </p:sp>
    </p:spTree>
    <p:extLst>
      <p:ext uri="{BB962C8B-B14F-4D97-AF65-F5344CB8AC3E}">
        <p14:creationId xmlns:p14="http://schemas.microsoft.com/office/powerpoint/2010/main" val="67263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PICK UP SUPPLIES</a:t>
            </a:r>
          </a:p>
        </p:txBody>
      </p:sp>
      <p:pic>
        <p:nvPicPr>
          <p:cNvPr id="2050" name="Picture 2" descr="C:\Users\pcs\AppData\Local\Microsoft\Windows\Temporary Internet Files\Content.IE5\SL73RNQ0\Adminoffice-supplies-001[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8399" r="8399"/>
          <a:stretch>
            <a:fillRect/>
          </a:stretch>
        </p:blipFill>
        <p:spPr bwMode="auto">
          <a:xfrm>
            <a:off x="5181600" y="304800"/>
            <a:ext cx="3162641" cy="507153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p:txBody>
          <a:bodyPr>
            <a:normAutofit fontScale="92500"/>
          </a:bodyPr>
          <a:lstStyle/>
          <a:p>
            <a:r>
              <a:rPr lang="en-US" dirty="0"/>
              <a:t>Judges, please come by the Elections Office on the day before the Election to be sworn in, pick up your bag of supplies, ballots,  and  </a:t>
            </a:r>
            <a:r>
              <a:rPr lang="en-US" dirty="0" err="1"/>
              <a:t>PollPad</a:t>
            </a:r>
            <a:r>
              <a:rPr lang="en-US" dirty="0"/>
              <a:t> or combination forms and voter list</a:t>
            </a:r>
          </a:p>
          <a:p>
            <a:endParaRPr lang="en-US" dirty="0"/>
          </a:p>
          <a:p>
            <a:r>
              <a:rPr lang="en-US" dirty="0"/>
              <a:t>March 2, 2026 after 10:00 a.m.</a:t>
            </a:r>
          </a:p>
        </p:txBody>
      </p:sp>
    </p:spTree>
    <p:extLst>
      <p:ext uri="{BB962C8B-B14F-4D97-AF65-F5344CB8AC3E}">
        <p14:creationId xmlns:p14="http://schemas.microsoft.com/office/powerpoint/2010/main" val="244647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Voters on </a:t>
            </a:r>
            <a:r>
              <a:rPr lang="en-US" dirty="0" err="1"/>
              <a:t>Pollpad</a:t>
            </a:r>
            <a:endParaRPr lang="en-US"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52600" y="1676400"/>
            <a:ext cx="5186051" cy="369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821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 Placeholder 4"/>
          <p:cNvSpPr>
            <a:spLocks noGrp="1"/>
          </p:cNvSpPr>
          <p:nvPr>
            <p:ph type="body" idx="1"/>
          </p:nvPr>
        </p:nvSpPr>
        <p:spPr/>
        <p:txBody>
          <a:bodyPr/>
          <a:lstStyle/>
          <a:p>
            <a:endParaRPr lang="en-US"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2641"/>
            <a:ext cx="7853181" cy="297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3188583"/>
            <a:ext cx="7853181" cy="285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910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66" y="234878"/>
            <a:ext cx="7979199" cy="293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4" y="3165349"/>
            <a:ext cx="7979198" cy="304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998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22" y="228600"/>
            <a:ext cx="7796030" cy="28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58" y="3044365"/>
            <a:ext cx="7804994" cy="291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335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6" y="177732"/>
            <a:ext cx="7850325" cy="295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6" y="3134348"/>
            <a:ext cx="7850325" cy="272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50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68736"/>
            <a:ext cx="7949071" cy="293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64" y="3200399"/>
            <a:ext cx="7964162"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351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266" y="1600200"/>
            <a:ext cx="6637468" cy="1362075"/>
          </a:xfrm>
        </p:spPr>
        <p:txBody>
          <a:bodyPr>
            <a:normAutofit fontScale="90000"/>
          </a:bodyPr>
          <a:lstStyle/>
          <a:p>
            <a:r>
              <a:rPr lang="en-US" dirty="0"/>
              <a:t>If voter is in </a:t>
            </a:r>
            <a:r>
              <a:rPr lang="en-US" dirty="0">
                <a:solidFill>
                  <a:schemeClr val="accent3">
                    <a:lumMod val="75000"/>
                  </a:schemeClr>
                </a:solidFill>
              </a:rPr>
              <a:t>SUSPENSE</a:t>
            </a:r>
            <a:r>
              <a:rPr lang="en-US" dirty="0"/>
              <a:t> status- You </a:t>
            </a:r>
            <a:r>
              <a:rPr lang="en-US" u="sng" dirty="0">
                <a:solidFill>
                  <a:srgbClr val="FF0000"/>
                </a:solidFill>
              </a:rPr>
              <a:t>MUST</a:t>
            </a:r>
            <a:r>
              <a:rPr lang="en-US" dirty="0"/>
              <a:t> have them fill out a </a:t>
            </a:r>
            <a:r>
              <a:rPr lang="en-US" dirty="0">
                <a:solidFill>
                  <a:srgbClr val="FF0000"/>
                </a:solidFill>
              </a:rPr>
              <a:t>Statement of Residence.</a:t>
            </a:r>
          </a:p>
        </p:txBody>
      </p:sp>
      <p:sp>
        <p:nvSpPr>
          <p:cNvPr id="3" name="Text Placeholder 2"/>
          <p:cNvSpPr>
            <a:spLocks noGrp="1"/>
          </p:cNvSpPr>
          <p:nvPr>
            <p:ph type="body" idx="1"/>
          </p:nvPr>
        </p:nvSpPr>
        <p:spPr/>
        <p:txBody>
          <a:bodyPr/>
          <a:lstStyle/>
          <a:p>
            <a:endParaRPr lang="en-US"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1" y="3088838"/>
            <a:ext cx="7947959" cy="300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773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57" y="172885"/>
            <a:ext cx="8016966" cy="304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57" y="3115732"/>
            <a:ext cx="8050682" cy="2904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710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1" y="157945"/>
            <a:ext cx="6604335" cy="224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03420"/>
            <a:ext cx="6602932" cy="177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81765"/>
            <a:ext cx="6602932" cy="179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597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58915"/>
            <a:ext cx="7162800" cy="1676400"/>
          </a:xfrm>
        </p:spPr>
        <p:txBody>
          <a:bodyPr>
            <a:normAutofit fontScale="90000"/>
          </a:bodyPr>
          <a:lstStyle/>
          <a:p>
            <a:r>
              <a:rPr lang="en-US" dirty="0"/>
              <a:t>Different ways to search for voter</a:t>
            </a:r>
            <a:br>
              <a:rPr lang="en-US" dirty="0"/>
            </a:br>
            <a:endParaRPr lang="en-US" dirty="0"/>
          </a:p>
        </p:txBody>
      </p:sp>
      <p:sp>
        <p:nvSpPr>
          <p:cNvPr id="3" name="Text Placeholder 2"/>
          <p:cNvSpPr>
            <a:spLocks noGrp="1"/>
          </p:cNvSpPr>
          <p:nvPr>
            <p:ph type="body"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94462"/>
            <a:ext cx="8021286" cy="298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33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81000"/>
            <a:ext cx="7797662" cy="1151965"/>
          </a:xfrm>
        </p:spPr>
        <p:txBody>
          <a:bodyPr>
            <a:normAutofit fontScale="90000"/>
          </a:bodyPr>
          <a:lstStyle/>
          <a:p>
            <a:pPr algn="ctr"/>
            <a:r>
              <a:rPr lang="en-US" dirty="0"/>
              <a:t>Polling Location Setup</a:t>
            </a:r>
            <a:br>
              <a:rPr lang="en-US" dirty="0"/>
            </a:br>
            <a:r>
              <a:rPr lang="en-US" dirty="0"/>
              <a:t>6:00-7:00 a.m. </a:t>
            </a:r>
          </a:p>
        </p:txBody>
      </p:sp>
      <p:sp>
        <p:nvSpPr>
          <p:cNvPr id="6" name="Content Placeholder 5"/>
          <p:cNvSpPr>
            <a:spLocks noGrp="1"/>
          </p:cNvSpPr>
          <p:nvPr>
            <p:ph idx="1"/>
          </p:nvPr>
        </p:nvSpPr>
        <p:spPr>
          <a:xfrm>
            <a:off x="1172632" y="1851213"/>
            <a:ext cx="6798736" cy="3682065"/>
          </a:xfrm>
        </p:spPr>
        <p:txBody>
          <a:bodyPr>
            <a:normAutofit fontScale="47500" lnSpcReduction="20000"/>
          </a:bodyPr>
          <a:lstStyle/>
          <a:p>
            <a:pPr fontAlgn="base"/>
            <a:r>
              <a:rPr lang="en-US" b="1" u="sng" dirty="0">
                <a:latin typeface="Arial Black" panose="020B0A04020102020204" pitchFamily="34" charset="0"/>
              </a:rPr>
              <a:t>The 7 Set-Up Tasks</a:t>
            </a:r>
            <a:r>
              <a:rPr lang="en-US" b="1" u="sng" dirty="0"/>
              <a:t>:</a:t>
            </a:r>
            <a:endParaRPr lang="en-US" u="sng" dirty="0"/>
          </a:p>
          <a:p>
            <a:pPr marL="525780" lvl="0" indent="-457200" fontAlgn="base">
              <a:buFont typeface="+mj-lt"/>
              <a:buAutoNum type="arabicParenR"/>
            </a:pPr>
            <a:r>
              <a:rPr lang="en-US" dirty="0">
                <a:latin typeface="Aharoni" panose="02010803020104030203" pitchFamily="2" charset="-79"/>
                <a:cs typeface="Aharoni" panose="02010803020104030203" pitchFamily="2" charset="-79"/>
              </a:rPr>
              <a:t>Post the distance markers.</a:t>
            </a:r>
          </a:p>
          <a:p>
            <a:pPr marL="525780" lvl="0" indent="-457200" fontAlgn="base">
              <a:buFont typeface="+mj-lt"/>
              <a:buAutoNum type="arabicParenR"/>
            </a:pPr>
            <a:r>
              <a:rPr lang="en-US" dirty="0">
                <a:latin typeface="Aharoni" panose="02010803020104030203" pitchFamily="2" charset="-79"/>
                <a:cs typeface="Aharoni" panose="02010803020104030203" pitchFamily="2" charset="-79"/>
              </a:rPr>
              <a:t>Arrange the room and ballot boxes.</a:t>
            </a:r>
          </a:p>
          <a:p>
            <a:pPr marL="525780" lvl="0" indent="-457200" fontAlgn="base">
              <a:buFont typeface="+mj-lt"/>
              <a:buAutoNum type="arabicParenR"/>
            </a:pPr>
            <a:r>
              <a:rPr lang="en-US" dirty="0">
                <a:latin typeface="Aharoni" panose="02010803020104030203" pitchFamily="2" charset="-79"/>
                <a:cs typeface="Aharoni" panose="02010803020104030203" pitchFamily="2" charset="-79"/>
              </a:rPr>
              <a:t>Post sample ballots and informational signs such as the Acceptable ID Poster, Voter Information Poster, Voter Complaint Information Poster, No use of electronic devices (cell phones) in the polling place (Notice of Certain Devices Within 100 Feet of Voting Station), Notice of Electioneering, etc.</a:t>
            </a:r>
          </a:p>
          <a:p>
            <a:pPr marL="525780" lvl="0" indent="-457200" fontAlgn="base">
              <a:buFont typeface="+mj-lt"/>
              <a:buAutoNum type="arabicParenR"/>
            </a:pPr>
            <a:r>
              <a:rPr lang="en-US" dirty="0">
                <a:latin typeface="Aharoni" panose="02010803020104030203" pitchFamily="2" charset="-79"/>
                <a:cs typeface="Aharoni" panose="02010803020104030203" pitchFamily="2" charset="-79"/>
              </a:rPr>
              <a:t>Set up the Voter Screen and make sure The Voting Instruction signs are in each one. </a:t>
            </a:r>
          </a:p>
          <a:p>
            <a:pPr marL="525780" lvl="0" indent="-457200" fontAlgn="base">
              <a:buFont typeface="+mj-lt"/>
              <a:buAutoNum type="arabicParenR"/>
            </a:pPr>
            <a:r>
              <a:rPr lang="en-US" dirty="0">
                <a:latin typeface="Aharoni" panose="02010803020104030203" pitchFamily="2" charset="-79"/>
                <a:cs typeface="Aharoni" panose="02010803020104030203" pitchFamily="2" charset="-79"/>
              </a:rPr>
              <a:t>Put pens in each voter screen</a:t>
            </a:r>
          </a:p>
          <a:p>
            <a:pPr marL="525780" lvl="0" indent="-457200" fontAlgn="base">
              <a:buFont typeface="+mj-lt"/>
              <a:buAutoNum type="arabicParenR"/>
            </a:pPr>
            <a:r>
              <a:rPr lang="en-US" dirty="0">
                <a:latin typeface="Aharoni" panose="02010803020104030203" pitchFamily="2" charset="-79"/>
                <a:cs typeface="Aharoni" panose="02010803020104030203" pitchFamily="2" charset="-79"/>
              </a:rPr>
              <a:t>Set up the Voter Qualifying Table(s). Post Party Signs at each table.</a:t>
            </a:r>
          </a:p>
          <a:p>
            <a:pPr marL="525780" lvl="0" indent="-457200" fontAlgn="base">
              <a:buFont typeface="+mj-lt"/>
              <a:buAutoNum type="arabicParenR"/>
            </a:pPr>
            <a:r>
              <a:rPr lang="en-US" dirty="0">
                <a:latin typeface="Aharoni" panose="02010803020104030203" pitchFamily="2" charset="-79"/>
                <a:cs typeface="Aharoni" panose="02010803020104030203" pitchFamily="2" charset="-79"/>
              </a:rPr>
              <a:t>Ready the electronic voting equipment.</a:t>
            </a:r>
          </a:p>
          <a:p>
            <a:pPr marL="68580" lvl="0" indent="0" fontAlgn="base">
              <a:buNone/>
            </a:pPr>
            <a:r>
              <a:rPr lang="en-US" dirty="0">
                <a:latin typeface="Aharoni" panose="02010803020104030203" pitchFamily="2" charset="-79"/>
                <a:cs typeface="Aharoni" panose="02010803020104030203" pitchFamily="2" charset="-79"/>
              </a:rPr>
              <a:t>       </a:t>
            </a:r>
          </a:p>
          <a:p>
            <a:pPr marL="68580" lvl="0" indent="0" algn="ctr" fontAlgn="base">
              <a:buNone/>
            </a:pPr>
            <a:r>
              <a:rPr lang="en-US" dirty="0">
                <a:latin typeface="Aharoni" panose="02010803020104030203" pitchFamily="2" charset="-79"/>
                <a:cs typeface="Aharoni" panose="02010803020104030203" pitchFamily="2" charset="-79"/>
              </a:rPr>
              <a:t> If you need help, there are training videos on </a:t>
            </a:r>
          </a:p>
          <a:p>
            <a:pPr marL="68580" lvl="0" indent="0" algn="ctr" fontAlgn="base">
              <a:buNone/>
            </a:pPr>
            <a:r>
              <a:rPr lang="en-US" dirty="0">
                <a:latin typeface="Aharoni" panose="02010803020104030203" pitchFamily="2" charset="-79"/>
                <a:cs typeface="Aharoni" panose="02010803020104030203" pitchFamily="2" charset="-79"/>
              </a:rPr>
              <a:t>        </a:t>
            </a:r>
            <a:r>
              <a:rPr lang="en-US" dirty="0">
                <a:solidFill>
                  <a:srgbClr val="FF0000"/>
                </a:solidFill>
                <a:latin typeface="Aharoni" panose="02010803020104030203" pitchFamily="2" charset="-79"/>
                <a:cs typeface="Aharoni" panose="02010803020104030203" pitchFamily="2" charset="-79"/>
                <a:hlinkClick r:id="rId3">
                  <a:extLst>
                    <a:ext uri="{A12FA001-AC4F-418D-AE19-62706E023703}">
                      <ahyp:hlinkClr xmlns:ahyp="http://schemas.microsoft.com/office/drawing/2018/hyperlinkcolor" val="tx"/>
                    </a:ext>
                  </a:extLst>
                </a:hlinkClick>
              </a:rPr>
              <a:t>www.co.titus.tx.us</a:t>
            </a:r>
            <a:r>
              <a:rPr lang="en-US" dirty="0">
                <a:solidFill>
                  <a:srgbClr val="FF0000"/>
                </a:solidFill>
                <a:latin typeface="Aharoni" panose="02010803020104030203" pitchFamily="2" charset="-79"/>
                <a:cs typeface="Aharoni" panose="02010803020104030203" pitchFamily="2" charset="-79"/>
              </a:rPr>
              <a:t> </a:t>
            </a:r>
            <a:r>
              <a:rPr lang="en-US" dirty="0">
                <a:latin typeface="Aharoni" panose="02010803020104030203" pitchFamily="2" charset="-79"/>
                <a:cs typeface="Aharoni" panose="02010803020104030203" pitchFamily="2" charset="-79"/>
              </a:rPr>
              <a:t>under County Elections </a:t>
            </a:r>
          </a:p>
          <a:p>
            <a:endParaRPr lang="en-US" dirty="0"/>
          </a:p>
        </p:txBody>
      </p:sp>
    </p:spTree>
    <p:custDataLst>
      <p:tags r:id="rId1"/>
    </p:custDataLst>
    <p:extLst>
      <p:ext uri="{BB962C8B-B14F-4D97-AF65-F5344CB8AC3E}">
        <p14:creationId xmlns:p14="http://schemas.microsoft.com/office/powerpoint/2010/main" val="1863334815"/>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randombar(horizont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randombar(horizontal)">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randombar(horizontal)">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558963"/>
            <a:ext cx="6798734" cy="1303867"/>
          </a:xfrm>
        </p:spPr>
        <p:txBody>
          <a:bodyPr>
            <a:normAutofit/>
          </a:bodyPr>
          <a:lstStyle/>
          <a:p>
            <a:r>
              <a:rPr lang="en-US" b="1" dirty="0"/>
              <a:t>Voting with Verity </a:t>
            </a:r>
            <a:r>
              <a:rPr lang="en-US" b="1" dirty="0" err="1"/>
              <a:t>TouchWriter</a:t>
            </a:r>
            <a:endParaRPr lang="en-US" b="1" dirty="0"/>
          </a:p>
        </p:txBody>
      </p:sp>
      <p:pic>
        <p:nvPicPr>
          <p:cNvPr id="1433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47800" y="1854851"/>
            <a:ext cx="2947881" cy="408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5101573" y="1862830"/>
            <a:ext cx="2604984" cy="409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30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gtEl>
                                        <p:attrNameLst>
                                          <p:attrName>style.visibility</p:attrName>
                                        </p:attrNameLst>
                                      </p:cBhvr>
                                      <p:to>
                                        <p:strVal val="visible"/>
                                      </p:to>
                                    </p:set>
                                    <p:anim calcmode="lin" valueType="num">
                                      <p:cBhvr additive="base">
                                        <p:cTn id="13" dur="500" fill="hold"/>
                                        <p:tgtEl>
                                          <p:spTgt spid="14340"/>
                                        </p:tgtEl>
                                        <p:attrNameLst>
                                          <p:attrName>ppt_x</p:attrName>
                                        </p:attrNameLst>
                                      </p:cBhvr>
                                      <p:tavLst>
                                        <p:tav tm="0">
                                          <p:val>
                                            <p:strVal val="#ppt_x"/>
                                          </p:val>
                                        </p:tav>
                                        <p:tav tm="100000">
                                          <p:val>
                                            <p:strVal val="#ppt_x"/>
                                          </p:val>
                                        </p:tav>
                                      </p:tavLst>
                                    </p:anim>
                                    <p:anim calcmode="lin" valueType="num">
                                      <p:cBhvr additive="base">
                                        <p:cTn id="14"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4" y="685800"/>
            <a:ext cx="6798734" cy="1303867"/>
          </a:xfrm>
        </p:spPr>
        <p:txBody>
          <a:bodyPr>
            <a:normAutofit/>
          </a:bodyPr>
          <a:lstStyle/>
          <a:p>
            <a:r>
              <a:rPr lang="en-US" dirty="0"/>
              <a:t>Voting with Verity </a:t>
            </a:r>
            <a:r>
              <a:rPr lang="en-US" dirty="0" err="1"/>
              <a:t>Touchwriter</a:t>
            </a:r>
            <a:r>
              <a:rPr lang="en-US" dirty="0"/>
              <a:t> (cont.)</a:t>
            </a:r>
          </a:p>
        </p:txBody>
      </p:sp>
      <p:pic>
        <p:nvPicPr>
          <p:cNvPr id="1536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90600" y="1854851"/>
            <a:ext cx="2873105" cy="408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5280297" y="1854851"/>
            <a:ext cx="2800618" cy="408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16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683565"/>
            <a:ext cx="6798734" cy="1303867"/>
          </a:xfrm>
        </p:spPr>
        <p:txBody>
          <a:bodyPr>
            <a:normAutofit fontScale="90000"/>
          </a:bodyPr>
          <a:lstStyle/>
          <a:p>
            <a:r>
              <a:rPr lang="en-US" dirty="0"/>
              <a:t>Casting the Ballot</a:t>
            </a:r>
            <a:br>
              <a:rPr lang="en-US" dirty="0"/>
            </a:br>
            <a:r>
              <a:rPr lang="en-US" dirty="0"/>
              <a:t>Training Video at:</a:t>
            </a:r>
            <a:br>
              <a:rPr lang="en-US" dirty="0"/>
            </a:br>
            <a:r>
              <a:rPr lang="en-US" sz="1800" dirty="0">
                <a:solidFill>
                  <a:srgbClr val="FF0000"/>
                </a:solidFill>
                <a:hlinkClick r:id="rId2">
                  <a:extLst>
                    <a:ext uri="{A12FA001-AC4F-418D-AE19-62706E023703}">
                      <ahyp:hlinkClr xmlns:ahyp="http://schemas.microsoft.com/office/drawing/2018/hyperlinkcolor" val="tx"/>
                    </a:ext>
                  </a:extLst>
                </a:hlinkClick>
              </a:rPr>
              <a:t>https://verifiedvoting.org/election-system/hart-intercivic-verity-scan/</a:t>
            </a:r>
            <a:r>
              <a:rPr lang="en-US" sz="1800" dirty="0">
                <a:solidFill>
                  <a:srgbClr val="FF0000"/>
                </a:solidFill>
              </a:rPr>
              <a:t> </a:t>
            </a:r>
          </a:p>
        </p:txBody>
      </p:sp>
      <p:sp>
        <p:nvSpPr>
          <p:cNvPr id="3" name="Content Placeholder 2"/>
          <p:cNvSpPr>
            <a:spLocks noGrp="1"/>
          </p:cNvSpPr>
          <p:nvPr>
            <p:ph sz="quarter" idx="13"/>
          </p:nvPr>
        </p:nvSpPr>
        <p:spPr>
          <a:xfrm>
            <a:off x="726626" y="2133600"/>
            <a:ext cx="3419856" cy="4163568"/>
          </a:xfrm>
        </p:spPr>
        <p:txBody>
          <a:bodyPr>
            <a:normAutofit/>
          </a:bodyPr>
          <a:lstStyle/>
          <a:p>
            <a:r>
              <a:rPr lang="en-US" dirty="0"/>
              <a:t>The </a:t>
            </a:r>
            <a:r>
              <a:rPr lang="en-US" b="1" dirty="0"/>
              <a:t>Verity Scan </a:t>
            </a:r>
            <a:r>
              <a:rPr lang="en-US" dirty="0"/>
              <a:t>is ready to accept a ballot when the green arrows are lit and flashing. </a:t>
            </a:r>
          </a:p>
          <a:p>
            <a:r>
              <a:rPr lang="en-US" dirty="0"/>
              <a:t>Wait momentarily and the Ballot has been successfully processed when you see the waving American Flag.</a:t>
            </a:r>
          </a:p>
        </p:txBody>
      </p:sp>
      <p:pic>
        <p:nvPicPr>
          <p:cNvPr id="10" name="Content Placeholder 9">
            <a:extLst>
              <a:ext uri="{FF2B5EF4-FFF2-40B4-BE49-F238E27FC236}">
                <a16:creationId xmlns:a16="http://schemas.microsoft.com/office/drawing/2014/main" id="{50313DD7-85CD-5D43-6791-1475C15E95F0}"/>
              </a:ext>
            </a:extLst>
          </p:cNvPr>
          <p:cNvPicPr>
            <a:picLocks noGrp="1" noChangeAspect="1"/>
          </p:cNvPicPr>
          <p:nvPr>
            <p:ph sz="quarter" idx="14"/>
          </p:nvPr>
        </p:nvPicPr>
        <p:blipFill rotWithShape="1">
          <a:blip r:embed="rId3"/>
          <a:srcRect l="36297" r="34601"/>
          <a:stretch/>
        </p:blipFill>
        <p:spPr>
          <a:xfrm>
            <a:off x="4405626" y="2438400"/>
            <a:ext cx="3998301" cy="2576102"/>
          </a:xfrm>
        </p:spPr>
      </p:pic>
    </p:spTree>
    <p:extLst>
      <p:ext uri="{BB962C8B-B14F-4D97-AF65-F5344CB8AC3E}">
        <p14:creationId xmlns:p14="http://schemas.microsoft.com/office/powerpoint/2010/main" val="22993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718" y="266310"/>
            <a:ext cx="6798734" cy="1303867"/>
          </a:xfrm>
        </p:spPr>
        <p:txBody>
          <a:bodyPr/>
          <a:lstStyle/>
          <a:p>
            <a:pPr algn="ctr"/>
            <a:r>
              <a:rPr lang="en-US" dirty="0"/>
              <a:t>Closing Polls on </a:t>
            </a:r>
            <a:r>
              <a:rPr lang="en-US" dirty="0" err="1"/>
              <a:t>TouchWriter</a:t>
            </a:r>
            <a:endParaRPr lang="en-US" dirty="0"/>
          </a:p>
        </p:txBody>
      </p:sp>
      <p:pic>
        <p:nvPicPr>
          <p:cNvPr id="1638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033081" y="1828800"/>
            <a:ext cx="2931904" cy="411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tretch>
            <a:fillRect/>
          </a:stretch>
        </p:blipFill>
        <p:spPr bwMode="auto">
          <a:xfrm>
            <a:off x="5179017" y="1828800"/>
            <a:ext cx="2735305" cy="411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57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685800"/>
            <a:ext cx="6798734" cy="1303867"/>
          </a:xfrm>
        </p:spPr>
        <p:txBody>
          <a:bodyPr/>
          <a:lstStyle/>
          <a:p>
            <a:r>
              <a:rPr lang="en-US" dirty="0"/>
              <a:t>Closing Polls on Verity Scan</a:t>
            </a:r>
          </a:p>
        </p:txBody>
      </p:sp>
      <p:pic>
        <p:nvPicPr>
          <p:cNvPr id="358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51089" y="1828800"/>
            <a:ext cx="2808278" cy="409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5184634" y="1828800"/>
            <a:ext cx="2664554" cy="397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39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677460"/>
            <a:ext cx="6798734" cy="1303867"/>
          </a:xfrm>
        </p:spPr>
        <p:txBody>
          <a:bodyPr/>
          <a:lstStyle/>
          <a:p>
            <a:pPr algn="ctr"/>
            <a:r>
              <a:rPr lang="en-US" dirty="0"/>
              <a:t>Data Runner</a:t>
            </a:r>
          </a:p>
        </p:txBody>
      </p:sp>
      <p:pic>
        <p:nvPicPr>
          <p:cNvPr id="6" name="Content Placeholder 5">
            <a:extLst>
              <a:ext uri="{FF2B5EF4-FFF2-40B4-BE49-F238E27FC236}">
                <a16:creationId xmlns:a16="http://schemas.microsoft.com/office/drawing/2014/main" id="{5E13BA3F-6DFF-D695-766F-0EDFD52CC544}"/>
              </a:ext>
            </a:extLst>
          </p:cNvPr>
          <p:cNvPicPr>
            <a:picLocks noGrp="1" noChangeAspect="1"/>
          </p:cNvPicPr>
          <p:nvPr>
            <p:ph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2743201"/>
            <a:ext cx="3352800" cy="1676400"/>
          </a:xfrm>
        </p:spPr>
      </p:pic>
      <p:sp>
        <p:nvSpPr>
          <p:cNvPr id="4" name="Content Placeholder 3"/>
          <p:cNvSpPr>
            <a:spLocks noGrp="1"/>
          </p:cNvSpPr>
          <p:nvPr>
            <p:ph sz="quarter" idx="14"/>
          </p:nvPr>
        </p:nvSpPr>
        <p:spPr>
          <a:xfrm>
            <a:off x="4191000" y="2003255"/>
            <a:ext cx="3950208" cy="3934969"/>
          </a:xfrm>
        </p:spPr>
        <p:txBody>
          <a:bodyPr>
            <a:normAutofit lnSpcReduction="10000"/>
          </a:bodyPr>
          <a:lstStyle/>
          <a:p>
            <a:r>
              <a:rPr lang="en-US" dirty="0"/>
              <a:t>Election Judge will </a:t>
            </a:r>
            <a:r>
              <a:rPr lang="en-US" dirty="0">
                <a:solidFill>
                  <a:srgbClr val="FF0000"/>
                </a:solidFill>
              </a:rPr>
              <a:t>remove</a:t>
            </a:r>
            <a:r>
              <a:rPr lang="en-US" dirty="0"/>
              <a:t> </a:t>
            </a:r>
            <a:r>
              <a:rPr lang="en-US" dirty="0">
                <a:solidFill>
                  <a:srgbClr val="FF0000"/>
                </a:solidFill>
              </a:rPr>
              <a:t>the </a:t>
            </a:r>
            <a:r>
              <a:rPr lang="en-US" dirty="0" err="1">
                <a:solidFill>
                  <a:srgbClr val="FF0000"/>
                </a:solidFill>
              </a:rPr>
              <a:t>VDrives</a:t>
            </a:r>
            <a:r>
              <a:rPr lang="en-US" dirty="0">
                <a:solidFill>
                  <a:srgbClr val="FF0000"/>
                </a:solidFill>
              </a:rPr>
              <a:t> from the Voting Machines</a:t>
            </a:r>
            <a:r>
              <a:rPr lang="en-US" dirty="0"/>
              <a:t> and place in small, locking bag along with the closing print out tape. </a:t>
            </a:r>
          </a:p>
          <a:p>
            <a:r>
              <a:rPr lang="en-US" dirty="0"/>
              <a:t>Secure the bag with the numbered hasp.</a:t>
            </a:r>
          </a:p>
          <a:p>
            <a:r>
              <a:rPr lang="en-US" dirty="0"/>
              <a:t>Election Judge will deliver the data to the Elections Office as soon as possible.</a:t>
            </a:r>
          </a:p>
          <a:p>
            <a:endParaRPr lang="en-US" dirty="0"/>
          </a:p>
        </p:txBody>
      </p:sp>
    </p:spTree>
    <p:extLst>
      <p:ext uri="{BB962C8B-B14F-4D97-AF65-F5344CB8AC3E}">
        <p14:creationId xmlns:p14="http://schemas.microsoft.com/office/powerpoint/2010/main" val="1279686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68400" y="685800"/>
            <a:ext cx="6798734" cy="1303867"/>
          </a:xfrm>
        </p:spPr>
        <p:txBody>
          <a:bodyPr/>
          <a:lstStyle/>
          <a:p>
            <a:pPr algn="ctr"/>
            <a:r>
              <a:rPr lang="en-US" dirty="0"/>
              <a:t>Paperwork Completion</a:t>
            </a:r>
          </a:p>
        </p:txBody>
      </p:sp>
      <p:sp>
        <p:nvSpPr>
          <p:cNvPr id="6" name="Content Placeholder 5"/>
          <p:cNvSpPr>
            <a:spLocks noGrp="1"/>
          </p:cNvSpPr>
          <p:nvPr>
            <p:ph idx="1"/>
          </p:nvPr>
        </p:nvSpPr>
        <p:spPr>
          <a:xfrm>
            <a:off x="1295400" y="2438400"/>
            <a:ext cx="6798736" cy="3444997"/>
          </a:xfrm>
        </p:spPr>
        <p:txBody>
          <a:bodyPr>
            <a:normAutofit fontScale="92500" lnSpcReduction="10000"/>
          </a:bodyPr>
          <a:lstStyle/>
          <a:p>
            <a:r>
              <a:rPr lang="en-US" dirty="0"/>
              <a:t>Each Election Judge and Alternate Judge will be responsible for completing and returning the required paperwork.  </a:t>
            </a:r>
            <a:r>
              <a:rPr lang="en-US" u="sng" dirty="0">
                <a:solidFill>
                  <a:srgbClr val="FF0000"/>
                </a:solidFill>
              </a:rPr>
              <a:t>Headings on every form should be completed even it there is nothing to report on the form. (Do this before the end of the day!)</a:t>
            </a:r>
          </a:p>
          <a:p>
            <a:pPr marL="68580" indent="0">
              <a:buNone/>
            </a:pPr>
            <a:endParaRPr lang="en-US" dirty="0"/>
          </a:p>
          <a:p>
            <a:r>
              <a:rPr lang="en-US" dirty="0"/>
              <a:t>It is </a:t>
            </a:r>
            <a:r>
              <a:rPr lang="en-US" b="1" dirty="0">
                <a:solidFill>
                  <a:srgbClr val="FF0000"/>
                </a:solidFill>
              </a:rPr>
              <a:t>highly recommended </a:t>
            </a:r>
            <a:r>
              <a:rPr lang="en-US" dirty="0"/>
              <a:t>that each Election worker take the online Poll Worker Training available on the Secretary of State’s website at: </a:t>
            </a:r>
            <a:r>
              <a:rPr lang="en-US" sz="1700" dirty="0">
                <a:solidFill>
                  <a:srgbClr val="FF0000"/>
                </a:solidFill>
                <a:hlinkClick r:id="rId2">
                  <a:extLst>
                    <a:ext uri="{A12FA001-AC4F-418D-AE19-62706E023703}">
                      <ahyp:hlinkClr xmlns:ahyp="http://schemas.microsoft.com/office/drawing/2018/hyperlinkcolor" val="tx"/>
                    </a:ext>
                  </a:extLst>
                </a:hlinkClick>
              </a:rPr>
              <a:t>https://pollworkertraining.sos.texas.gov/</a:t>
            </a:r>
            <a:endParaRPr lang="en-US" sz="1700" dirty="0">
              <a:solidFill>
                <a:srgbClr val="FF0000"/>
              </a:solidFill>
            </a:endParaRPr>
          </a:p>
          <a:p>
            <a:endParaRPr lang="en-US" sz="1700" dirty="0"/>
          </a:p>
          <a:p>
            <a:endParaRPr lang="en-US" dirty="0"/>
          </a:p>
        </p:txBody>
      </p:sp>
    </p:spTree>
    <p:extLst>
      <p:ext uri="{BB962C8B-B14F-4D97-AF65-F5344CB8AC3E}">
        <p14:creationId xmlns:p14="http://schemas.microsoft.com/office/powerpoint/2010/main" val="325320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Important Info On Closing </a:t>
            </a:r>
          </a:p>
        </p:txBody>
      </p:sp>
      <p:sp>
        <p:nvSpPr>
          <p:cNvPr id="5" name="Content Placeholder 4"/>
          <p:cNvSpPr>
            <a:spLocks noGrp="1"/>
          </p:cNvSpPr>
          <p:nvPr>
            <p:ph idx="1"/>
          </p:nvPr>
        </p:nvSpPr>
        <p:spPr/>
        <p:txBody>
          <a:bodyPr>
            <a:normAutofit fontScale="92500" lnSpcReduction="10000"/>
          </a:bodyPr>
          <a:lstStyle/>
          <a:p>
            <a:r>
              <a:rPr lang="en-US" dirty="0"/>
              <a:t>All Equipment should be dismantled and packed up in the exact fashion that it arrived.  </a:t>
            </a:r>
          </a:p>
          <a:p>
            <a:r>
              <a:rPr lang="en-US" dirty="0"/>
              <a:t>All power cables and accessories should be stowed in the proper compartments.</a:t>
            </a:r>
          </a:p>
          <a:p>
            <a:r>
              <a:rPr lang="en-US" dirty="0"/>
              <a:t>Return all posted materials to the binder.</a:t>
            </a:r>
          </a:p>
          <a:p>
            <a:r>
              <a:rPr lang="en-US" dirty="0"/>
              <a:t>Stow all unused supplies in proper container for return.</a:t>
            </a:r>
          </a:p>
          <a:p>
            <a:r>
              <a:rPr lang="en-US" dirty="0"/>
              <a:t>The location should be left in the same condition that it was found at the beginning of the day.</a:t>
            </a:r>
          </a:p>
        </p:txBody>
      </p:sp>
    </p:spTree>
    <p:extLst>
      <p:ext uri="{BB962C8B-B14F-4D97-AF65-F5344CB8AC3E}">
        <p14:creationId xmlns:p14="http://schemas.microsoft.com/office/powerpoint/2010/main" val="2106274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Supplies Return</a:t>
            </a:r>
          </a:p>
        </p:txBody>
      </p:sp>
      <p:sp>
        <p:nvSpPr>
          <p:cNvPr id="3" name="Content Placeholder 2"/>
          <p:cNvSpPr>
            <a:spLocks noGrp="1"/>
          </p:cNvSpPr>
          <p:nvPr>
            <p:ph idx="1"/>
          </p:nvPr>
        </p:nvSpPr>
        <p:spPr/>
        <p:txBody>
          <a:bodyPr>
            <a:normAutofit lnSpcReduction="10000"/>
          </a:bodyPr>
          <a:lstStyle/>
          <a:p>
            <a:r>
              <a:rPr lang="en-US" dirty="0"/>
              <a:t>Each Election Judge is responsible for making sure that all supplies are returned to the Election Office on Election Night unless other arrangements have been made with the Election Office.  (Can de delegated to another worker by the Judge.)</a:t>
            </a:r>
          </a:p>
          <a:p>
            <a:r>
              <a:rPr lang="en-US" dirty="0"/>
              <a:t>Supplies should be maintained orderly.</a:t>
            </a:r>
          </a:p>
          <a:p>
            <a:r>
              <a:rPr lang="en-US" dirty="0"/>
              <a:t>Checklist will be in the Precinct binder. Please use it.</a:t>
            </a:r>
          </a:p>
          <a:p>
            <a:r>
              <a:rPr lang="en-US" dirty="0"/>
              <a:t>All cables, extension cords, stylus and other supplies should be returned in the same fashion in which they were sent out.</a:t>
            </a:r>
          </a:p>
        </p:txBody>
      </p:sp>
    </p:spTree>
    <p:extLst>
      <p:ext uri="{BB962C8B-B14F-4D97-AF65-F5344CB8AC3E}">
        <p14:creationId xmlns:p14="http://schemas.microsoft.com/office/powerpoint/2010/main" val="4221778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go today…</a:t>
            </a:r>
          </a:p>
        </p:txBody>
      </p:sp>
      <p:sp>
        <p:nvSpPr>
          <p:cNvPr id="3" name="Content Placeholder 2"/>
          <p:cNvSpPr>
            <a:spLocks noGrp="1"/>
          </p:cNvSpPr>
          <p:nvPr>
            <p:ph idx="1"/>
          </p:nvPr>
        </p:nvSpPr>
        <p:spPr/>
        <p:txBody>
          <a:bodyPr>
            <a:normAutofit fontScale="77500" lnSpcReduction="20000"/>
          </a:bodyPr>
          <a:lstStyle/>
          <a:p>
            <a:r>
              <a:rPr lang="en-US" dirty="0"/>
              <a:t>Please consider taking online course. </a:t>
            </a:r>
          </a:p>
          <a:p>
            <a:r>
              <a:rPr lang="en-US" u="sng" dirty="0">
                <a:solidFill>
                  <a:srgbClr val="FF0000"/>
                </a:solidFill>
              </a:rPr>
              <a:t>pollworkertraining.sos.texas.gov</a:t>
            </a:r>
          </a:p>
          <a:p>
            <a:r>
              <a:rPr lang="en-US" dirty="0"/>
              <a:t>Make sure you have signed the Roster sheet.</a:t>
            </a:r>
          </a:p>
          <a:p>
            <a:r>
              <a:rPr lang="en-US" dirty="0"/>
              <a:t>Please have the Office Telephone number handy: 903-575-0902 for Michelle or Kelly</a:t>
            </a:r>
          </a:p>
          <a:p>
            <a:r>
              <a:rPr lang="en-US" dirty="0"/>
              <a:t>Also have my cell phone number:</a:t>
            </a:r>
          </a:p>
          <a:p>
            <a:pPr marL="68580" indent="0">
              <a:buNone/>
            </a:pPr>
            <a:r>
              <a:rPr lang="en-US" dirty="0"/>
              <a:t>    903-204-2790 Michelle</a:t>
            </a:r>
          </a:p>
          <a:p>
            <a:pPr marL="68580" indent="0">
              <a:buNone/>
            </a:pPr>
            <a:r>
              <a:rPr lang="en-US" dirty="0"/>
              <a:t>    </a:t>
            </a:r>
          </a:p>
          <a:p>
            <a:pPr marL="68580" indent="0">
              <a:buNone/>
            </a:pPr>
            <a:r>
              <a:rPr lang="en-US" dirty="0"/>
              <a:t>	</a:t>
            </a:r>
          </a:p>
          <a:p>
            <a:endParaRPr lang="en-US" dirty="0"/>
          </a:p>
        </p:txBody>
      </p:sp>
    </p:spTree>
    <p:extLst>
      <p:ext uri="{BB962C8B-B14F-4D97-AF65-F5344CB8AC3E}">
        <p14:creationId xmlns:p14="http://schemas.microsoft.com/office/powerpoint/2010/main" val="529688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2961776" cy="838200"/>
          </a:xfrm>
        </p:spPr>
        <p:txBody>
          <a:bodyPr>
            <a:normAutofit/>
          </a:bodyPr>
          <a:lstStyle/>
          <a:p>
            <a:r>
              <a:rPr lang="en-US" dirty="0"/>
              <a:t>Set Up Tasks	</a:t>
            </a:r>
          </a:p>
        </p:txBody>
      </p:sp>
      <p:pic>
        <p:nvPicPr>
          <p:cNvPr id="6" name="Picture Placeholder 5">
            <a:extLst>
              <a:ext uri="{FF2B5EF4-FFF2-40B4-BE49-F238E27FC236}">
                <a16:creationId xmlns:a16="http://schemas.microsoft.com/office/drawing/2014/main" id="{0668824D-8B53-65FE-ECDB-4C2924B9D92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1558" t="878" r="12608" b="-878"/>
          <a:stretch/>
        </p:blipFill>
        <p:spPr>
          <a:xfrm>
            <a:off x="5029200" y="533400"/>
            <a:ext cx="3200400" cy="4792663"/>
          </a:xfrm>
        </p:spPr>
      </p:pic>
      <p:sp>
        <p:nvSpPr>
          <p:cNvPr id="5" name="Text Placeholder 4"/>
          <p:cNvSpPr>
            <a:spLocks noGrp="1"/>
          </p:cNvSpPr>
          <p:nvPr>
            <p:ph type="body" sz="half" idx="2"/>
          </p:nvPr>
        </p:nvSpPr>
        <p:spPr>
          <a:xfrm>
            <a:off x="457200" y="1185582"/>
            <a:ext cx="4114800" cy="4495800"/>
          </a:xfrm>
        </p:spPr>
        <p:txBody>
          <a:bodyPr>
            <a:normAutofit fontScale="32500" lnSpcReduction="20000"/>
          </a:bodyPr>
          <a:lstStyle/>
          <a:p>
            <a:pPr algn="ctr"/>
            <a:r>
              <a:rPr lang="en-US" sz="2900" b="1" dirty="0"/>
              <a:t>POST THE DISTANCE MARKERS</a:t>
            </a:r>
          </a:p>
          <a:p>
            <a:pPr algn="ctr"/>
            <a:endParaRPr lang="en-US" b="1" dirty="0"/>
          </a:p>
          <a:p>
            <a:pPr algn="ctr"/>
            <a:r>
              <a:rPr lang="en-US" sz="2900" dirty="0"/>
              <a:t>Place the Distance Markers 100 feet from each building entrance through which voters may enter. Loitering and electioneering inside the 100-foot Distance Markers are not allowed.</a:t>
            </a:r>
          </a:p>
          <a:p>
            <a:r>
              <a:rPr lang="en-US" sz="2900" b="1" i="0" dirty="0">
                <a:solidFill>
                  <a:srgbClr val="000000"/>
                </a:solidFill>
                <a:effectLst/>
                <a:latin typeface="Times New Roman" panose="02020603050405020304" pitchFamily="18" charset="0"/>
              </a:rPr>
              <a:t>Prohibited items with 100 feet of a voting station:</a:t>
            </a:r>
            <a:br>
              <a:rPr lang="en-US" sz="2400" dirty="0"/>
            </a:br>
            <a:endParaRPr lang="en-US" sz="2400" dirty="0"/>
          </a:p>
          <a:p>
            <a:pPr marL="342900" indent="-342900" algn="l">
              <a:buFont typeface="Arial" panose="020B0604020202020204" pitchFamily="34" charset="0"/>
              <a:buChar char="•"/>
            </a:pPr>
            <a:r>
              <a:rPr lang="en-US" sz="2400" b="0" i="0" dirty="0">
                <a:solidFill>
                  <a:srgbClr val="000000"/>
                </a:solidFill>
                <a:effectLst/>
                <a:latin typeface="Times New Roman" panose="02020603050405020304" pitchFamily="18" charset="0"/>
              </a:rPr>
              <a:t>Texas Election </a:t>
            </a:r>
            <a:r>
              <a:rPr lang="en-US" sz="2400" dirty="0">
                <a:solidFill>
                  <a:srgbClr val="000000"/>
                </a:solidFill>
                <a:latin typeface="Times New Roman" panose="02020603050405020304" pitchFamily="18" charset="0"/>
              </a:rPr>
              <a:t>Code § 61.014 </a:t>
            </a:r>
            <a:r>
              <a:rPr lang="en-US" sz="2400" b="0" i="0" dirty="0">
                <a:solidFill>
                  <a:srgbClr val="000000"/>
                </a:solidFill>
                <a:effectLst/>
                <a:latin typeface="Times New Roman" panose="02020603050405020304" pitchFamily="18" charset="0"/>
              </a:rPr>
              <a:t>Cell phones, tablets, cameras, laptops, smart watches, sound recorders or any other wireless communication or recording device</a:t>
            </a:r>
          </a:p>
          <a:p>
            <a:pPr marL="342900" indent="-342900" algn="l">
              <a:buFont typeface="Arial" panose="020B0604020202020204" pitchFamily="34" charset="0"/>
              <a:buChar char="•"/>
            </a:pPr>
            <a:r>
              <a:rPr lang="en-US" sz="2400" b="0" i="0" dirty="0">
                <a:solidFill>
                  <a:srgbClr val="000000"/>
                </a:solidFill>
                <a:effectLst/>
                <a:latin typeface="Times New Roman" panose="02020603050405020304" pitchFamily="18" charset="0"/>
              </a:rPr>
              <a:t>NO Electioneering, which means: NO Campaign, Candidate, or Party Literature</a:t>
            </a:r>
          </a:p>
          <a:p>
            <a:pPr marL="342900" indent="-342900" algn="l">
              <a:buFont typeface="Arial" panose="020B0604020202020204" pitchFamily="34" charset="0"/>
              <a:buChar char="•"/>
            </a:pPr>
            <a:r>
              <a:rPr lang="en-US" sz="2400" b="0" i="0" dirty="0">
                <a:solidFill>
                  <a:srgbClr val="000000"/>
                </a:solidFill>
                <a:effectLst/>
                <a:latin typeface="Times New Roman" panose="02020603050405020304" pitchFamily="18" charset="0"/>
              </a:rPr>
              <a:t>NO Wearing/Displaying Campaign, Candidate, or Party Buttons, Hats, Shirts, Signs, Flags, etc.</a:t>
            </a:r>
          </a:p>
          <a:p>
            <a:pPr marL="342900" indent="-342900" algn="l">
              <a:buFont typeface="Arial" panose="020B0604020202020204" pitchFamily="34" charset="0"/>
              <a:buChar char="•"/>
            </a:pPr>
            <a:r>
              <a:rPr lang="en-US" sz="2400" b="0" i="0" dirty="0">
                <a:solidFill>
                  <a:srgbClr val="000000"/>
                </a:solidFill>
                <a:effectLst/>
                <a:latin typeface="Times New Roman" panose="02020603050405020304" pitchFamily="18" charset="0"/>
              </a:rPr>
              <a:t>Section 46.03(a) of the Texas Penal Code generally prohibits a person from bringing a firearm onto the premises of a polling place. This prohibition does not apply to a peace officer, regardless of whether the police officer is on or off duty. For this and other potentially applicable exceptions, see Tex. Pen. Code § 46.15. The legislation allowing open carry of handguns does NOT change the law as it pertains to guns in the polling place; thus no one except licensed peace officers may carry handguns into the polling place.</a:t>
            </a:r>
          </a:p>
          <a:p>
            <a:pPr algn="ctr"/>
            <a:endParaRPr lang="en-US" sz="2000" dirty="0"/>
          </a:p>
        </p:txBody>
      </p:sp>
    </p:spTree>
    <p:extLst>
      <p:ext uri="{BB962C8B-B14F-4D97-AF65-F5344CB8AC3E}">
        <p14:creationId xmlns:p14="http://schemas.microsoft.com/office/powerpoint/2010/main" val="2861590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97105" y="1636059"/>
            <a:ext cx="3266576" cy="1828800"/>
          </a:xfrm>
        </p:spPr>
        <p:txBody>
          <a:bodyPr>
            <a:normAutofit/>
          </a:bodyPr>
          <a:lstStyle/>
          <a:p>
            <a:endParaRPr lang="en-US" b="1" dirty="0">
              <a:solidFill>
                <a:schemeClr val="accent6">
                  <a:lumMod val="75000"/>
                </a:schemeClr>
              </a:solidFill>
            </a:endParaRPr>
          </a:p>
        </p:txBody>
      </p:sp>
      <p:pic>
        <p:nvPicPr>
          <p:cNvPr id="6" name="Picture Placeholder 5">
            <a:extLst>
              <a:ext uri="{FF2B5EF4-FFF2-40B4-BE49-F238E27FC236}">
                <a16:creationId xmlns:a16="http://schemas.microsoft.com/office/drawing/2014/main" id="{90C4CA0A-53CC-7E8A-0973-6D6472D8F8E6}"/>
              </a:ext>
            </a:extLst>
          </p:cNvPr>
          <p:cNvPicPr>
            <a:picLocks noGrp="1" noChangeAspect="1"/>
          </p:cNvPicPr>
          <p:nvPr>
            <p:ph type="pic" idx="1"/>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165" r="4165"/>
          <a:stretch>
            <a:fillRect/>
          </a:stretch>
        </p:blipFill>
        <p:spPr>
          <a:xfrm>
            <a:off x="762000" y="381000"/>
            <a:ext cx="2928938" cy="4792663"/>
          </a:xfrm>
        </p:spPr>
      </p:pic>
      <p:pic>
        <p:nvPicPr>
          <p:cNvPr id="1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486400"/>
            <a:ext cx="487363" cy="487363"/>
          </a:xfrm>
          <a:prstGeom prst="rect">
            <a:avLst/>
          </a:prstGeom>
        </p:spPr>
      </p:pic>
      <p:pic>
        <p:nvPicPr>
          <p:cNvPr id="2" name="Picture 1">
            <a:extLst>
              <a:ext uri="{FF2B5EF4-FFF2-40B4-BE49-F238E27FC236}">
                <a16:creationId xmlns:a16="http://schemas.microsoft.com/office/drawing/2014/main" id="{BD8A4706-3725-6A55-CCE0-1042562230AA}"/>
              </a:ext>
            </a:extLst>
          </p:cNvPr>
          <p:cNvPicPr>
            <a:picLocks noChangeAspect="1"/>
          </p:cNvPicPr>
          <p:nvPr/>
        </p:nvPicPr>
        <p:blipFill rotWithShape="1">
          <a:blip r:embed="rId7"/>
          <a:srcRect l="55609" t="36835" r="37166" b="23882"/>
          <a:stretch>
            <a:fillRect/>
          </a:stretch>
        </p:blipFill>
        <p:spPr bwMode="auto">
          <a:xfrm>
            <a:off x="4114800" y="699760"/>
            <a:ext cx="4075619" cy="41551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076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5785" y="1447800"/>
            <a:ext cx="7620000" cy="3354765"/>
          </a:xfrm>
          <a:prstGeom prst="rect">
            <a:avLst/>
          </a:prstGeom>
          <a:noFill/>
        </p:spPr>
        <p:txBody>
          <a:bodyPr wrap="square" rtlCol="0">
            <a:spAutoFit/>
          </a:bodyPr>
          <a:lstStyle/>
          <a:p>
            <a:pPr algn="ctr"/>
            <a:r>
              <a:rPr lang="en-US" sz="4000" dirty="0"/>
              <a:t>Arrange the Room and Ballot Box</a:t>
            </a:r>
          </a:p>
          <a:p>
            <a:pPr algn="ctr"/>
            <a:endParaRPr lang="en-US" sz="2000" dirty="0"/>
          </a:p>
          <a:p>
            <a:pPr marL="342900" indent="-342900" algn="just">
              <a:buFont typeface="Arial" panose="020B0604020202020204" pitchFamily="34" charset="0"/>
              <a:buChar char="•"/>
            </a:pPr>
            <a:r>
              <a:rPr lang="en-US" sz="2000" dirty="0"/>
              <a:t>Work together to position the qualifying table(s) and label them</a:t>
            </a:r>
          </a:p>
          <a:p>
            <a:pPr marL="342900" indent="-342900" algn="just">
              <a:buFont typeface="Arial" panose="020B0604020202020204" pitchFamily="34" charset="0"/>
              <a:buChar char="•"/>
            </a:pPr>
            <a:r>
              <a:rPr lang="en-US" sz="2000" dirty="0"/>
              <a:t>Arrange privacy screens assuring that voting will be private</a:t>
            </a:r>
          </a:p>
          <a:p>
            <a:pPr marL="342900" indent="-342900" algn="just">
              <a:buFont typeface="Arial" panose="020B0604020202020204" pitchFamily="34" charset="0"/>
              <a:buChar char="•"/>
            </a:pPr>
            <a:r>
              <a:rPr lang="en-US" sz="2000" dirty="0"/>
              <a:t>Position poll watchers’ chairs so that they can view and hear interactions at the qualifying table</a:t>
            </a:r>
          </a:p>
          <a:p>
            <a:pPr marL="342900" indent="-342900" algn="just">
              <a:buFont typeface="Arial" panose="020B0604020202020204" pitchFamily="34" charset="0"/>
              <a:buChar char="•"/>
            </a:pPr>
            <a:r>
              <a:rPr lang="en-US" sz="2000" dirty="0"/>
              <a:t>Place the Ballot Box where it is visible to an Election Clerk at all times</a:t>
            </a:r>
          </a:p>
          <a:p>
            <a:pPr algn="ctr"/>
            <a:endParaRPr lang="en-US" sz="2000" dirty="0"/>
          </a:p>
          <a:p>
            <a:r>
              <a:rPr lang="en-US" sz="1600" i="1" dirty="0"/>
              <a:t>Note: The voting equipment must be visible to the Presiding Judge and/or Election Clerk at all times while the polls are open to guard against unauthorized access.</a:t>
            </a:r>
          </a:p>
        </p:txBody>
      </p:sp>
    </p:spTree>
    <p:extLst>
      <p:ext uri="{BB962C8B-B14F-4D97-AF65-F5344CB8AC3E}">
        <p14:creationId xmlns:p14="http://schemas.microsoft.com/office/powerpoint/2010/main" val="163624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ctr"/>
            <a:r>
              <a:rPr lang="en-US" dirty="0"/>
              <a:t>Post Informational Signs</a:t>
            </a:r>
          </a:p>
        </p:txBody>
      </p:sp>
      <p:sp>
        <p:nvSpPr>
          <p:cNvPr id="9" name="Content Placeholder 8"/>
          <p:cNvSpPr>
            <a:spLocks noGrp="1"/>
          </p:cNvSpPr>
          <p:nvPr>
            <p:ph idx="1"/>
          </p:nvPr>
        </p:nvSpPr>
        <p:spPr/>
        <p:txBody>
          <a:bodyPr>
            <a:normAutofit fontScale="92500" lnSpcReduction="20000"/>
          </a:bodyPr>
          <a:lstStyle/>
          <a:p>
            <a:r>
              <a:rPr lang="en-US" dirty="0"/>
              <a:t>In each voting booth you must post the Voting Instructions, including Write-in list </a:t>
            </a:r>
          </a:p>
          <a:p>
            <a:r>
              <a:rPr lang="en-US" dirty="0"/>
              <a:t>Post the Sample Ballot, Acceptable ID Poster, Voter Complaint Poster, Notice of Voting Order Priority</a:t>
            </a:r>
          </a:p>
          <a:p>
            <a:r>
              <a:rPr lang="en-US" dirty="0"/>
              <a:t>Also to be posted- Notice of Total Numbers who have Voted (Election Day) and Notice of Certain Devices.</a:t>
            </a:r>
          </a:p>
          <a:p>
            <a:endParaRPr lang="en-US" dirty="0"/>
          </a:p>
          <a:p>
            <a:pPr marL="68580" indent="0">
              <a:buNone/>
            </a:pPr>
            <a:r>
              <a:rPr lang="en-US" i="1" dirty="0"/>
              <a:t>Note: Be sure to place these close to where voters are waiting in line. The NO Electioneering sign needs to be on the building entrance. </a:t>
            </a:r>
          </a:p>
          <a:p>
            <a:pPr marL="68580" indent="0">
              <a:buNone/>
            </a:pPr>
            <a:endParaRPr lang="en-US" i="1" dirty="0"/>
          </a:p>
        </p:txBody>
      </p:sp>
    </p:spTree>
    <p:extLst>
      <p:ext uri="{BB962C8B-B14F-4D97-AF65-F5344CB8AC3E}">
        <p14:creationId xmlns:p14="http://schemas.microsoft.com/office/powerpoint/2010/main" val="22706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ircle(in)">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circle(in)">
                                      <p:cBhvr>
                                        <p:cTn id="22" dur="2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508B23-1DE4-7C06-EB6E-F969749D15B8}"/>
              </a:ext>
            </a:extLst>
          </p:cNvPr>
          <p:cNvSpPr>
            <a:spLocks noGrp="1"/>
          </p:cNvSpPr>
          <p:nvPr>
            <p:ph type="title"/>
          </p:nvPr>
        </p:nvSpPr>
        <p:spPr>
          <a:xfrm>
            <a:off x="1176865" y="76200"/>
            <a:ext cx="2536798" cy="2646078"/>
          </a:xfrm>
        </p:spPr>
        <p:txBody>
          <a:bodyPr>
            <a:normAutofit/>
          </a:bodyPr>
          <a:lstStyle/>
          <a:p>
            <a:r>
              <a:rPr lang="en-US" sz="1800" dirty="0"/>
              <a:t>Curbside Voting Tools</a:t>
            </a:r>
            <a:br>
              <a:rPr lang="en-US" sz="1400" dirty="0"/>
            </a:br>
            <a:r>
              <a:rPr lang="en-US" sz="1400" dirty="0"/>
              <a:t>“</a:t>
            </a:r>
            <a:r>
              <a:rPr lang="en-US" sz="1400" b="0" i="0" dirty="0">
                <a:solidFill>
                  <a:srgbClr val="888888"/>
                </a:solidFill>
                <a:effectLst/>
                <a:highlight>
                  <a:srgbClr val="FFFFFF"/>
                </a:highlight>
              </a:rPr>
              <a:t>Curbside voting is a method of in-person voting where voters who are unable to physically enter their polling place (e.g., due to a disability) may request that a ballot be brought outside of the polling place to an accessible location such as a vehicle. ”</a:t>
            </a:r>
            <a:endParaRPr lang="en-US" sz="1400" dirty="0"/>
          </a:p>
        </p:txBody>
      </p:sp>
      <p:pic>
        <p:nvPicPr>
          <p:cNvPr id="8" name="Content Placeholder 7">
            <a:extLst>
              <a:ext uri="{FF2B5EF4-FFF2-40B4-BE49-F238E27FC236}">
                <a16:creationId xmlns:a16="http://schemas.microsoft.com/office/drawing/2014/main" id="{0048761D-56A9-5B97-5BC3-9CFB166C8F20}"/>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8600" y="1593482"/>
            <a:ext cx="3856037" cy="2646078"/>
          </a:xfrm>
        </p:spPr>
      </p:pic>
      <p:sp>
        <p:nvSpPr>
          <p:cNvPr id="6" name="Text Placeholder 5">
            <a:extLst>
              <a:ext uri="{FF2B5EF4-FFF2-40B4-BE49-F238E27FC236}">
                <a16:creationId xmlns:a16="http://schemas.microsoft.com/office/drawing/2014/main" id="{A170BF6E-C631-C4C5-AC66-092F16FFCAFD}"/>
              </a:ext>
            </a:extLst>
          </p:cNvPr>
          <p:cNvSpPr>
            <a:spLocks noGrp="1"/>
          </p:cNvSpPr>
          <p:nvPr>
            <p:ph type="body" sz="half" idx="2"/>
          </p:nvPr>
        </p:nvSpPr>
        <p:spPr>
          <a:xfrm>
            <a:off x="1176865" y="2916521"/>
            <a:ext cx="2536798" cy="2438404"/>
          </a:xfrm>
        </p:spPr>
        <p:txBody>
          <a:bodyPr>
            <a:normAutofit fontScale="85000" lnSpcReduction="10000"/>
          </a:bodyPr>
          <a:lstStyle/>
          <a:p>
            <a:r>
              <a:rPr lang="en-US" dirty="0"/>
              <a:t>Curbside Clipboard</a:t>
            </a:r>
          </a:p>
          <a:p>
            <a:r>
              <a:rPr lang="en-US" dirty="0"/>
              <a:t>     Statement of residence</a:t>
            </a:r>
          </a:p>
          <a:p>
            <a:r>
              <a:rPr lang="en-US" dirty="0"/>
              <a:t>Assistance Form</a:t>
            </a:r>
          </a:p>
          <a:p>
            <a:r>
              <a:rPr lang="en-US" dirty="0"/>
              <a:t>More than 7 in a vehicle form</a:t>
            </a:r>
          </a:p>
          <a:p>
            <a:r>
              <a:rPr lang="en-US" dirty="0"/>
              <a:t>Curbside Ballot Box or Envelope</a:t>
            </a:r>
          </a:p>
          <a:p>
            <a:r>
              <a:rPr lang="en-US" dirty="0"/>
              <a:t>I Voted Stickers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974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0BF5-6617-FF86-B0F8-41ECE13F6689}"/>
              </a:ext>
            </a:extLst>
          </p:cNvPr>
          <p:cNvSpPr>
            <a:spLocks noGrp="1"/>
          </p:cNvSpPr>
          <p:nvPr>
            <p:ph type="title"/>
          </p:nvPr>
        </p:nvSpPr>
        <p:spPr>
          <a:xfrm>
            <a:off x="536762" y="329757"/>
            <a:ext cx="7797662" cy="1158140"/>
          </a:xfrm>
        </p:spPr>
        <p:txBody>
          <a:bodyPr/>
          <a:lstStyle/>
          <a:p>
            <a:pPr algn="ctr"/>
            <a:r>
              <a:rPr lang="en-US" dirty="0"/>
              <a:t>Polling Place Do’s &amp; Don’t</a:t>
            </a:r>
          </a:p>
        </p:txBody>
      </p:sp>
      <p:sp>
        <p:nvSpPr>
          <p:cNvPr id="4" name="Content Placeholder 3">
            <a:extLst>
              <a:ext uri="{FF2B5EF4-FFF2-40B4-BE49-F238E27FC236}">
                <a16:creationId xmlns:a16="http://schemas.microsoft.com/office/drawing/2014/main" id="{FB4C54A5-7AAA-825A-9518-42CC8B3EA7B1}"/>
              </a:ext>
            </a:extLst>
          </p:cNvPr>
          <p:cNvSpPr>
            <a:spLocks noGrp="1"/>
          </p:cNvSpPr>
          <p:nvPr>
            <p:ph sz="quarter" idx="13"/>
          </p:nvPr>
        </p:nvSpPr>
        <p:spPr/>
        <p:txBody>
          <a:bodyPr>
            <a:normAutofit fontScale="85000" lnSpcReduction="10000"/>
          </a:bodyPr>
          <a:lstStyle/>
          <a:p>
            <a:pPr marL="0" indent="0" algn="ctr">
              <a:buNone/>
            </a:pPr>
            <a:r>
              <a:rPr lang="en-US" dirty="0"/>
              <a:t>Do</a:t>
            </a:r>
          </a:p>
          <a:p>
            <a:r>
              <a:rPr lang="en-US" dirty="0"/>
              <a:t>Be polite and courteous</a:t>
            </a:r>
          </a:p>
          <a:p>
            <a:r>
              <a:rPr lang="en-US" dirty="0"/>
              <a:t>Verify each voter using their approved photo ID </a:t>
            </a:r>
          </a:p>
          <a:p>
            <a:r>
              <a:rPr lang="en-US" dirty="0"/>
              <a:t>Assist when asked</a:t>
            </a:r>
          </a:p>
          <a:p>
            <a:r>
              <a:rPr lang="en-US" dirty="0"/>
              <a:t>Modulate your voices so the voters can read their ballot</a:t>
            </a:r>
          </a:p>
          <a:p>
            <a:r>
              <a:rPr lang="en-US" dirty="0"/>
              <a:t>Maintain accurate records and fill out all paperwork completely</a:t>
            </a:r>
          </a:p>
          <a:p>
            <a:endParaRPr lang="en-US" dirty="0"/>
          </a:p>
        </p:txBody>
      </p:sp>
      <p:sp>
        <p:nvSpPr>
          <p:cNvPr id="5" name="Content Placeholder 4">
            <a:extLst>
              <a:ext uri="{FF2B5EF4-FFF2-40B4-BE49-F238E27FC236}">
                <a16:creationId xmlns:a16="http://schemas.microsoft.com/office/drawing/2014/main" id="{6D598F0F-F456-CA68-685C-01789D41B8A6}"/>
              </a:ext>
            </a:extLst>
          </p:cNvPr>
          <p:cNvSpPr>
            <a:spLocks noGrp="1"/>
          </p:cNvSpPr>
          <p:nvPr>
            <p:ph sz="quarter" idx="14"/>
          </p:nvPr>
        </p:nvSpPr>
        <p:spPr/>
        <p:txBody>
          <a:bodyPr>
            <a:normAutofit fontScale="77500" lnSpcReduction="20000"/>
          </a:bodyPr>
          <a:lstStyle/>
          <a:p>
            <a:pPr marL="0" indent="0" algn="ctr">
              <a:buNone/>
            </a:pPr>
            <a:r>
              <a:rPr lang="en-US" dirty="0"/>
              <a:t>Don’t</a:t>
            </a:r>
          </a:p>
          <a:p>
            <a:r>
              <a:rPr lang="en-US" dirty="0"/>
              <a:t>Engage in idle discussions with the voters</a:t>
            </a:r>
          </a:p>
          <a:p>
            <a:r>
              <a:rPr lang="en-US" dirty="0"/>
              <a:t>Talk about politics AT  ALL</a:t>
            </a:r>
          </a:p>
          <a:p>
            <a:r>
              <a:rPr lang="en-US" dirty="0"/>
              <a:t>Argue with voters or your fellow workers</a:t>
            </a:r>
          </a:p>
          <a:p>
            <a:r>
              <a:rPr lang="en-US" dirty="0"/>
              <a:t>Over-react or feed a voter’s fears</a:t>
            </a:r>
          </a:p>
          <a:p>
            <a:r>
              <a:rPr lang="en-US" dirty="0"/>
              <a:t>Pretend you know what to do in a difficult situation, ask if you need help</a:t>
            </a:r>
          </a:p>
          <a:p>
            <a:pPr marL="0" indent="0">
              <a:buNone/>
            </a:pPr>
            <a:endParaRPr lang="en-US" dirty="0"/>
          </a:p>
        </p:txBody>
      </p:sp>
      <p:cxnSp>
        <p:nvCxnSpPr>
          <p:cNvPr id="7" name="Straight Connector 6">
            <a:extLst>
              <a:ext uri="{FF2B5EF4-FFF2-40B4-BE49-F238E27FC236}">
                <a16:creationId xmlns:a16="http://schemas.microsoft.com/office/drawing/2014/main" id="{F6F41B8E-FCEA-7017-356D-E1107E7173C3}"/>
              </a:ext>
            </a:extLst>
          </p:cNvPr>
          <p:cNvCxnSpPr/>
          <p:nvPr/>
        </p:nvCxnSpPr>
        <p:spPr>
          <a:xfrm>
            <a:off x="914400" y="2057400"/>
            <a:ext cx="7315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0734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9|2.1|2.4|1.4|1.7|1.2|1.9"/>
</p:tagLst>
</file>

<file path=ppt/tags/tag2.xml><?xml version="1.0" encoding="utf-8"?>
<p:tagLst xmlns:a="http://schemas.openxmlformats.org/drawingml/2006/main" xmlns:r="http://schemas.openxmlformats.org/officeDocument/2006/relationships" xmlns:p="http://schemas.openxmlformats.org/presentationml/2006/main">
  <p:tag name="TIMING" val="|1.9|1.3|1.4|1.5|1.7|2.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TM04033927[[fn=Main Event]]</Template>
  <TotalTime>13826</TotalTime>
  <Words>1693</Words>
  <Application>Microsoft Office PowerPoint</Application>
  <PresentationFormat>On-screen Show (4:3)</PresentationFormat>
  <Paragraphs>151</Paragraphs>
  <Slides>50</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Aharoni</vt:lpstr>
      <vt:lpstr>Aptos</vt:lpstr>
      <vt:lpstr>Arial</vt:lpstr>
      <vt:lpstr>Arial Black</vt:lpstr>
      <vt:lpstr>Calibri</vt:lpstr>
      <vt:lpstr>Engravers MT</vt:lpstr>
      <vt:lpstr>Impact</vt:lpstr>
      <vt:lpstr>Roboto Medium</vt:lpstr>
      <vt:lpstr>Times New Roman</vt:lpstr>
      <vt:lpstr>Main Event</vt:lpstr>
      <vt:lpstr>Welcome</vt:lpstr>
      <vt:lpstr>Overview</vt:lpstr>
      <vt:lpstr>PICK UP SUPPLIES</vt:lpstr>
      <vt:lpstr>Polling Location Setup 6:00-7:00 a.m. </vt:lpstr>
      <vt:lpstr>Set Up Tasks </vt:lpstr>
      <vt:lpstr>PowerPoint Presentation</vt:lpstr>
      <vt:lpstr>Post Informational Signs</vt:lpstr>
      <vt:lpstr>Curbside Voting Tools “Curbside voting is a method of in-person voting where voters who are unable to physically enter their polling place (e.g., due to a disability) may request that a ballot be brought outside of the polling place to an accessible location such as a vehicle. ”</vt:lpstr>
      <vt:lpstr>Polling Place Do’s &amp; Don’t</vt:lpstr>
      <vt:lpstr>Dress Code</vt:lpstr>
      <vt:lpstr>Voter Qualifying Table</vt:lpstr>
      <vt:lpstr>Set Up Task #5- Ready the Electronic Voting Equipment Training Videos are on http://co.titus.tx.us/county_elections/videos/Scanner%20Training.mp4 </vt:lpstr>
      <vt:lpstr>Verity Scan (cont.)</vt:lpstr>
      <vt:lpstr>Verity TouchWriter- Traing Video is at http://co.titus.tx.us/county_elections/videos/Touch%20Writer%20Training.mp4  </vt:lpstr>
      <vt:lpstr>Verity TouchWriter (cont.)</vt:lpstr>
      <vt:lpstr>Verity TouchWriter (cont.)</vt:lpstr>
      <vt:lpstr>Meet your PollPad</vt:lpstr>
      <vt:lpstr>PowerPoint Presentation</vt:lpstr>
      <vt:lpstr>Set Up </vt:lpstr>
      <vt:lpstr>PowerPoint Presentation</vt:lpstr>
      <vt:lpstr>PowerPoint Presentation</vt:lpstr>
      <vt:lpstr>PowerPoint Presentation</vt:lpstr>
      <vt:lpstr>PowerPoint Presentation</vt:lpstr>
      <vt:lpstr>PowerPoint Presentation</vt:lpstr>
      <vt:lpstr>Qualifying the Voter</vt:lpstr>
      <vt:lpstr>PowerPoint Presentation</vt:lpstr>
      <vt:lpstr>Combination forms</vt:lpstr>
      <vt:lpstr>Example: </vt:lpstr>
      <vt:lpstr>Completing a  Combination Form</vt:lpstr>
      <vt:lpstr>Processing Voters on Pollpad</vt:lpstr>
      <vt:lpstr>PowerPoint Presentation</vt:lpstr>
      <vt:lpstr>PowerPoint Presentation</vt:lpstr>
      <vt:lpstr>PowerPoint Presentation</vt:lpstr>
      <vt:lpstr>PowerPoint Presentation</vt:lpstr>
      <vt:lpstr>PowerPoint Presentation</vt:lpstr>
      <vt:lpstr>If voter is in SUSPENSE status- You MUST have them fill out a Statement of Residence.</vt:lpstr>
      <vt:lpstr>PowerPoint Presentation</vt:lpstr>
      <vt:lpstr>PowerPoint Presentation</vt:lpstr>
      <vt:lpstr>Different ways to search for voter </vt:lpstr>
      <vt:lpstr>Voting with Verity TouchWriter</vt:lpstr>
      <vt:lpstr>Voting with Verity Touchwriter (cont.)</vt:lpstr>
      <vt:lpstr>Casting the Ballot Training Video at: https://verifiedvoting.org/election-system/hart-intercivic-verity-scan/ </vt:lpstr>
      <vt:lpstr>Closing Polls on TouchWriter</vt:lpstr>
      <vt:lpstr>Closing Polls on Verity Scan</vt:lpstr>
      <vt:lpstr>Data Runner</vt:lpstr>
      <vt:lpstr>Paperwork Completion</vt:lpstr>
      <vt:lpstr>Important Info On Closing </vt:lpstr>
      <vt:lpstr>Supplies Return</vt:lpstr>
      <vt:lpstr>Before you go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pcs</dc:creator>
  <cp:lastModifiedBy>Michelle Whorton</cp:lastModifiedBy>
  <cp:revision>72</cp:revision>
  <cp:lastPrinted>2026-01-28T20:15:34Z</cp:lastPrinted>
  <dcterms:created xsi:type="dcterms:W3CDTF">2020-01-23T22:53:04Z</dcterms:created>
  <dcterms:modified xsi:type="dcterms:W3CDTF">2026-01-28T21:04:13Z</dcterms:modified>
</cp:coreProperties>
</file>